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302" r:id="rId3"/>
    <p:sldId id="305" r:id="rId4"/>
    <p:sldId id="303" r:id="rId5"/>
    <p:sldId id="304" r:id="rId6"/>
    <p:sldId id="297" r:id="rId7"/>
    <p:sldId id="309" r:id="rId8"/>
    <p:sldId id="310" r:id="rId9"/>
    <p:sldId id="315" r:id="rId10"/>
    <p:sldId id="316" r:id="rId11"/>
    <p:sldId id="317" r:id="rId12"/>
    <p:sldId id="308" r:id="rId13"/>
    <p:sldId id="285" r:id="rId14"/>
    <p:sldId id="312" r:id="rId15"/>
    <p:sldId id="307" r:id="rId16"/>
    <p:sldId id="281" r:id="rId17"/>
    <p:sldId id="282" r:id="rId18"/>
    <p:sldId id="287" r:id="rId19"/>
    <p:sldId id="262" r:id="rId20"/>
    <p:sldId id="290" r:id="rId21"/>
    <p:sldId id="292" r:id="rId22"/>
    <p:sldId id="293" r:id="rId23"/>
    <p:sldId id="314" r:id="rId24"/>
    <p:sldId id="320" r:id="rId25"/>
    <p:sldId id="311" r:id="rId2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366FF"/>
    <a:srgbClr val="000099"/>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92" autoAdjust="0"/>
    <p:restoredTop sz="93023" autoAdjust="0"/>
  </p:normalViewPr>
  <p:slideViewPr>
    <p:cSldViewPr>
      <p:cViewPr>
        <p:scale>
          <a:sx n="75" d="100"/>
          <a:sy n="75" d="100"/>
        </p:scale>
        <p:origin x="-2898" y="-8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diagrams/_rels/data2.xml.rels><?xml version="1.0" encoding="UTF-8" standalone="yes"?>
<Relationships xmlns="http://schemas.openxmlformats.org/package/2006/relationships"><Relationship Id="rId1" Type="http://schemas.openxmlformats.org/officeDocument/2006/relationships/image" Target="../media/image39.jpeg"/></Relationships>
</file>

<file path=ppt/diagrams/_rels/data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diagrams/_rels/data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9C48B3-4E95-4916-81ED-A28FFFF8EA22}" type="doc">
      <dgm:prSet loTypeId="urn:microsoft.com/office/officeart/2005/8/layout/vList4#1" loCatId="list" qsTypeId="urn:microsoft.com/office/officeart/2005/8/quickstyle/simple3" qsCatId="simple" csTypeId="urn:microsoft.com/office/officeart/2005/8/colors/accent1_2#1" csCatId="accent1" phldr="1"/>
      <dgm:spPr/>
      <dgm:t>
        <a:bodyPr/>
        <a:lstStyle/>
        <a:p>
          <a:endParaRPr lang="ru-RU"/>
        </a:p>
      </dgm:t>
    </dgm:pt>
    <dgm:pt modelId="{75291D3A-8618-4E32-A93E-99516AF67AD8}">
      <dgm:prSet phldrT="[Текст]"/>
      <dgm:spPr/>
      <dgm:t>
        <a:bodyPr/>
        <a:lstStyle/>
        <a:p>
          <a:r>
            <a:rPr lang="en-US" b="1" dirty="0" err="1" smtClean="0"/>
            <a:t>Pavel</a:t>
          </a:r>
          <a:r>
            <a:rPr lang="en-US" b="1" dirty="0" smtClean="0"/>
            <a:t> </a:t>
          </a:r>
          <a:r>
            <a:rPr lang="en-US" b="1" dirty="0" err="1" smtClean="0"/>
            <a:t>Fedorov</a:t>
          </a:r>
          <a:r>
            <a:rPr lang="en-US" b="1" dirty="0" smtClean="0"/>
            <a:t> </a:t>
          </a:r>
        </a:p>
        <a:p>
          <a:r>
            <a:rPr lang="en-US" dirty="0" smtClean="0"/>
            <a:t>Chief of NSR YD Board, co-</a:t>
          </a:r>
          <a:r>
            <a:rPr lang="en-US" dirty="0" err="1" smtClean="0"/>
            <a:t>ordinator</a:t>
          </a:r>
          <a:r>
            <a:rPr lang="en-US" dirty="0" smtClean="0"/>
            <a:t> in field of Nuclear Energy.</a:t>
          </a:r>
        </a:p>
        <a:p>
          <a:r>
            <a:rPr lang="en-US" dirty="0" smtClean="0"/>
            <a:t> </a:t>
          </a:r>
          <a:r>
            <a:rPr lang="en-US" dirty="0" err="1" smtClean="0"/>
            <a:t>Pavel</a:t>
          </a:r>
          <a:r>
            <a:rPr lang="en-US" dirty="0" smtClean="0"/>
            <a:t> graduated Moscow research nuclear University “</a:t>
          </a:r>
          <a:r>
            <a:rPr lang="en-US" dirty="0" err="1" smtClean="0"/>
            <a:t>Mephy</a:t>
          </a:r>
          <a:r>
            <a:rPr lang="en-US" dirty="0" smtClean="0"/>
            <a:t>”. </a:t>
          </a:r>
          <a:r>
            <a:rPr lang="en-US" dirty="0" err="1" smtClean="0"/>
            <a:t>Pavel</a:t>
          </a:r>
          <a:r>
            <a:rPr lang="en-US" dirty="0" smtClean="0"/>
            <a:t> works at </a:t>
          </a:r>
          <a:r>
            <a:rPr lang="en-US" dirty="0" err="1" smtClean="0"/>
            <a:t>Kurskaya</a:t>
          </a:r>
          <a:r>
            <a:rPr lang="en-US" dirty="0" smtClean="0"/>
            <a:t> NPP in the capacity of deputy of exploitation technical support department head.</a:t>
          </a:r>
          <a:endParaRPr lang="ru-RU" dirty="0"/>
        </a:p>
      </dgm:t>
    </dgm:pt>
    <dgm:pt modelId="{CF84D706-BC01-493A-89B2-708374FEAAE0}" type="parTrans" cxnId="{02AC5FAA-3EA8-4613-B126-8C737494A82C}">
      <dgm:prSet/>
      <dgm:spPr/>
      <dgm:t>
        <a:bodyPr/>
        <a:lstStyle/>
        <a:p>
          <a:endParaRPr lang="ru-RU"/>
        </a:p>
      </dgm:t>
    </dgm:pt>
    <dgm:pt modelId="{2F783151-669E-4BF9-A210-34F7B4A5BC3A}" type="sibTrans" cxnId="{02AC5FAA-3EA8-4613-B126-8C737494A82C}">
      <dgm:prSet/>
      <dgm:spPr/>
      <dgm:t>
        <a:bodyPr/>
        <a:lstStyle/>
        <a:p>
          <a:endParaRPr lang="ru-RU"/>
        </a:p>
      </dgm:t>
    </dgm:pt>
    <dgm:pt modelId="{D35B94A9-86C0-490F-8950-F0155B11576D}">
      <dgm:prSet phldrT="[Текст]"/>
      <dgm:spPr/>
      <dgm:t>
        <a:bodyPr/>
        <a:lstStyle/>
        <a:p>
          <a:r>
            <a:rPr lang="en-US" b="1" dirty="0" smtClean="0"/>
            <a:t>Ivan </a:t>
          </a:r>
          <a:r>
            <a:rPr lang="en-US" b="1" dirty="0" err="1" smtClean="0"/>
            <a:t>Tsarapkin</a:t>
          </a:r>
          <a:endParaRPr lang="en-US" b="1" dirty="0" smtClean="0"/>
        </a:p>
        <a:p>
          <a:r>
            <a:rPr lang="en-US" dirty="0" smtClean="0"/>
            <a:t>Executive secretary.</a:t>
          </a:r>
          <a:endParaRPr lang="ru-RU" dirty="0" smtClean="0"/>
        </a:p>
        <a:p>
          <a:r>
            <a:rPr lang="en-US" dirty="0" smtClean="0"/>
            <a:t>Ivan graduated </a:t>
          </a:r>
          <a:r>
            <a:rPr lang="en-US" dirty="0" err="1" smtClean="0"/>
            <a:t>Obninsk</a:t>
          </a:r>
          <a:r>
            <a:rPr lang="en-US" dirty="0" smtClean="0"/>
            <a:t> department of Moscow research nuclear University “</a:t>
          </a:r>
          <a:r>
            <a:rPr lang="en-US" dirty="0" err="1" smtClean="0"/>
            <a:t>Mephy</a:t>
          </a:r>
          <a:r>
            <a:rPr lang="en-US" dirty="0" smtClean="0"/>
            <a:t>”.</a:t>
          </a:r>
          <a:endParaRPr lang="ru-RU" dirty="0" smtClean="0"/>
        </a:p>
        <a:p>
          <a:r>
            <a:rPr lang="en-US" dirty="0" smtClean="0"/>
            <a:t>Ivan works at Federal State Unitary Enterprise “State Scientific Center of the Russian Federation – Institute for Physics and Power Engineering named after A. I. </a:t>
          </a:r>
          <a:r>
            <a:rPr lang="en-US" dirty="0" err="1" smtClean="0"/>
            <a:t>Leypunsky</a:t>
          </a:r>
          <a:r>
            <a:rPr lang="en-US" dirty="0" smtClean="0"/>
            <a:t>” in the capacity of technical support department head.</a:t>
          </a:r>
          <a:endParaRPr lang="ru-RU" dirty="0"/>
        </a:p>
      </dgm:t>
    </dgm:pt>
    <dgm:pt modelId="{D53F63D7-9B2A-4B86-8D44-612F5C1789E4}" type="parTrans" cxnId="{1D02FDA3-7316-40FF-A0B6-D9B91DBDECA2}">
      <dgm:prSet/>
      <dgm:spPr/>
      <dgm:t>
        <a:bodyPr/>
        <a:lstStyle/>
        <a:p>
          <a:endParaRPr lang="ru-RU"/>
        </a:p>
      </dgm:t>
    </dgm:pt>
    <dgm:pt modelId="{5A479464-B857-4E07-BAEC-B4C8B625A642}" type="sibTrans" cxnId="{1D02FDA3-7316-40FF-A0B6-D9B91DBDECA2}">
      <dgm:prSet/>
      <dgm:spPr/>
      <dgm:t>
        <a:bodyPr/>
        <a:lstStyle/>
        <a:p>
          <a:endParaRPr lang="ru-RU"/>
        </a:p>
      </dgm:t>
    </dgm:pt>
    <dgm:pt modelId="{BBBC00D4-4A67-44AB-9F9D-261576F7A490}">
      <dgm:prSet phldrT="[Текст]"/>
      <dgm:spPr/>
      <dgm:t>
        <a:bodyPr/>
        <a:lstStyle/>
        <a:p>
          <a:r>
            <a:rPr lang="en-US" b="1" dirty="0" smtClean="0"/>
            <a:t>Andrei </a:t>
          </a:r>
          <a:r>
            <a:rPr lang="en-US" b="1" dirty="0" err="1" smtClean="0"/>
            <a:t>Rusinkevich</a:t>
          </a:r>
          <a:r>
            <a:rPr lang="en-US" b="1" dirty="0" smtClean="0"/>
            <a:t> </a:t>
          </a:r>
        </a:p>
        <a:p>
          <a:r>
            <a:rPr lang="en-US" dirty="0" smtClean="0"/>
            <a:t>- co-</a:t>
          </a:r>
          <a:r>
            <a:rPr lang="en-US" dirty="0" err="1" smtClean="0"/>
            <a:t>ordinator</a:t>
          </a:r>
          <a:r>
            <a:rPr lang="en-US" dirty="0" smtClean="0"/>
            <a:t> in field of science.</a:t>
          </a:r>
        </a:p>
        <a:p>
          <a:r>
            <a:rPr lang="en-US" dirty="0" smtClean="0"/>
            <a:t>Andrei graduated Moscow Aviation Institute and work now </a:t>
          </a:r>
          <a:r>
            <a:rPr lang="en-US" b="0" dirty="0" smtClean="0"/>
            <a:t>in National Research Centre "</a:t>
          </a:r>
          <a:r>
            <a:rPr lang="en-US" b="0" dirty="0" err="1" smtClean="0"/>
            <a:t>Kurchatov</a:t>
          </a:r>
          <a:r>
            <a:rPr lang="en-US" b="0" dirty="0" smtClean="0"/>
            <a:t> Institute" by laboratory head.</a:t>
          </a:r>
          <a:endParaRPr lang="ru-RU" b="0" dirty="0"/>
        </a:p>
      </dgm:t>
    </dgm:pt>
    <dgm:pt modelId="{868DF67F-7F61-41FB-B643-5E678EC98BD6}" type="parTrans" cxnId="{0A07D033-747D-4159-B4ED-0DFFF7A6571B}">
      <dgm:prSet/>
      <dgm:spPr/>
      <dgm:t>
        <a:bodyPr/>
        <a:lstStyle/>
        <a:p>
          <a:endParaRPr lang="ru-RU"/>
        </a:p>
      </dgm:t>
    </dgm:pt>
    <dgm:pt modelId="{8B61EFBE-7CE0-4E7E-9F16-45FF5B4755E8}" type="sibTrans" cxnId="{0A07D033-747D-4159-B4ED-0DFFF7A6571B}">
      <dgm:prSet/>
      <dgm:spPr/>
      <dgm:t>
        <a:bodyPr/>
        <a:lstStyle/>
        <a:p>
          <a:endParaRPr lang="ru-RU"/>
        </a:p>
      </dgm:t>
    </dgm:pt>
    <dgm:pt modelId="{4442A923-58DF-4E38-A01D-6376C749A30D}" type="pres">
      <dgm:prSet presAssocID="{549C48B3-4E95-4916-81ED-A28FFFF8EA22}" presName="linear" presStyleCnt="0">
        <dgm:presLayoutVars>
          <dgm:dir/>
          <dgm:resizeHandles val="exact"/>
        </dgm:presLayoutVars>
      </dgm:prSet>
      <dgm:spPr/>
      <dgm:t>
        <a:bodyPr/>
        <a:lstStyle/>
        <a:p>
          <a:endParaRPr lang="ru-RU"/>
        </a:p>
      </dgm:t>
    </dgm:pt>
    <dgm:pt modelId="{0BD4C389-585F-4FFF-91A4-FE487B651E60}" type="pres">
      <dgm:prSet presAssocID="{75291D3A-8618-4E32-A93E-99516AF67AD8}" presName="comp" presStyleCnt="0"/>
      <dgm:spPr/>
    </dgm:pt>
    <dgm:pt modelId="{37F3724A-45C3-47E1-A0F0-34774730827F}" type="pres">
      <dgm:prSet presAssocID="{75291D3A-8618-4E32-A93E-99516AF67AD8}" presName="box" presStyleLbl="node1" presStyleIdx="0" presStyleCnt="3" custScaleY="97234"/>
      <dgm:spPr/>
      <dgm:t>
        <a:bodyPr/>
        <a:lstStyle/>
        <a:p>
          <a:endParaRPr lang="ru-RU"/>
        </a:p>
      </dgm:t>
    </dgm:pt>
    <dgm:pt modelId="{35B6E306-5FA6-44C1-B5DE-0911B90B5B37}" type="pres">
      <dgm:prSet presAssocID="{75291D3A-8618-4E32-A93E-99516AF67AD8}" presName="img" presStyleLbl="fgImgPlace1" presStyleIdx="0" presStyleCnt="3" custScaleX="55506" custScaleY="110122"/>
      <dgm:spPr>
        <a:blipFill rotWithShape="0">
          <a:blip xmlns:r="http://schemas.openxmlformats.org/officeDocument/2006/relationships" r:embed="rId1"/>
          <a:stretch>
            <a:fillRect/>
          </a:stretch>
        </a:blipFill>
      </dgm:spPr>
    </dgm:pt>
    <dgm:pt modelId="{537C27AF-0BB8-4ED2-A554-BB723AED1FCF}" type="pres">
      <dgm:prSet presAssocID="{75291D3A-8618-4E32-A93E-99516AF67AD8}" presName="text" presStyleLbl="node1" presStyleIdx="0" presStyleCnt="3">
        <dgm:presLayoutVars>
          <dgm:bulletEnabled val="1"/>
        </dgm:presLayoutVars>
      </dgm:prSet>
      <dgm:spPr/>
      <dgm:t>
        <a:bodyPr/>
        <a:lstStyle/>
        <a:p>
          <a:endParaRPr lang="ru-RU"/>
        </a:p>
      </dgm:t>
    </dgm:pt>
    <dgm:pt modelId="{4B8DB2F7-1707-419D-9D63-66341010B6EE}" type="pres">
      <dgm:prSet presAssocID="{2F783151-669E-4BF9-A210-34F7B4A5BC3A}" presName="spacer" presStyleCnt="0"/>
      <dgm:spPr/>
    </dgm:pt>
    <dgm:pt modelId="{1AF51AA8-699D-4D95-8BD9-9413883BC2D6}" type="pres">
      <dgm:prSet presAssocID="{D35B94A9-86C0-490F-8950-F0155B11576D}" presName="comp" presStyleCnt="0"/>
      <dgm:spPr/>
    </dgm:pt>
    <dgm:pt modelId="{9424B665-1E49-415D-8292-38711B4D9E31}" type="pres">
      <dgm:prSet presAssocID="{D35B94A9-86C0-490F-8950-F0155B11576D}" presName="box" presStyleLbl="node1" presStyleIdx="1" presStyleCnt="3"/>
      <dgm:spPr/>
      <dgm:t>
        <a:bodyPr/>
        <a:lstStyle/>
        <a:p>
          <a:endParaRPr lang="ru-RU"/>
        </a:p>
      </dgm:t>
    </dgm:pt>
    <dgm:pt modelId="{D6F84548-CD80-4865-BD71-06BBAEF59001}" type="pres">
      <dgm:prSet presAssocID="{D35B94A9-86C0-490F-8950-F0155B11576D}" presName="img" presStyleLbl="fgImgPlace1" presStyleIdx="1" presStyleCnt="3" custScaleX="46930"/>
      <dgm:spPr>
        <a:blipFill rotWithShape="0">
          <a:blip xmlns:r="http://schemas.openxmlformats.org/officeDocument/2006/relationships" r:embed="rId2"/>
          <a:stretch>
            <a:fillRect/>
          </a:stretch>
        </a:blipFill>
      </dgm:spPr>
    </dgm:pt>
    <dgm:pt modelId="{19582335-6912-4E51-B6C3-32C422CDCF12}" type="pres">
      <dgm:prSet presAssocID="{D35B94A9-86C0-490F-8950-F0155B11576D}" presName="text" presStyleLbl="node1" presStyleIdx="1" presStyleCnt="3">
        <dgm:presLayoutVars>
          <dgm:bulletEnabled val="1"/>
        </dgm:presLayoutVars>
      </dgm:prSet>
      <dgm:spPr/>
      <dgm:t>
        <a:bodyPr/>
        <a:lstStyle/>
        <a:p>
          <a:endParaRPr lang="ru-RU"/>
        </a:p>
      </dgm:t>
    </dgm:pt>
    <dgm:pt modelId="{E60334FC-64E5-4C26-90DB-8D091F2C0AE7}" type="pres">
      <dgm:prSet presAssocID="{5A479464-B857-4E07-BAEC-B4C8B625A642}" presName="spacer" presStyleCnt="0"/>
      <dgm:spPr/>
    </dgm:pt>
    <dgm:pt modelId="{A485851D-0B3A-4FDE-8FCE-5BDEA17ACFE4}" type="pres">
      <dgm:prSet presAssocID="{BBBC00D4-4A67-44AB-9F9D-261576F7A490}" presName="comp" presStyleCnt="0"/>
      <dgm:spPr/>
    </dgm:pt>
    <dgm:pt modelId="{67AF9CE7-9CD5-4CBF-BF2A-871324A998F4}" type="pres">
      <dgm:prSet presAssocID="{BBBC00D4-4A67-44AB-9F9D-261576F7A490}" presName="box" presStyleLbl="node1" presStyleIdx="2" presStyleCnt="3"/>
      <dgm:spPr/>
      <dgm:t>
        <a:bodyPr/>
        <a:lstStyle/>
        <a:p>
          <a:endParaRPr lang="ru-RU"/>
        </a:p>
      </dgm:t>
    </dgm:pt>
    <dgm:pt modelId="{08AA8129-41F2-4937-B2C5-ED03628E2031}" type="pres">
      <dgm:prSet presAssocID="{BBBC00D4-4A67-44AB-9F9D-261576F7A490}" presName="img" presStyleLbl="fgImgPlace1" presStyleIdx="2" presStyleCnt="3" custScaleX="55506"/>
      <dgm:spPr>
        <a:blipFill rotWithShape="0">
          <a:blip xmlns:r="http://schemas.openxmlformats.org/officeDocument/2006/relationships" r:embed="rId3"/>
          <a:stretch>
            <a:fillRect/>
          </a:stretch>
        </a:blipFill>
      </dgm:spPr>
    </dgm:pt>
    <dgm:pt modelId="{D2DA19A6-02B7-4844-9B9D-6CCB979BEC2E}" type="pres">
      <dgm:prSet presAssocID="{BBBC00D4-4A67-44AB-9F9D-261576F7A490}" presName="text" presStyleLbl="node1" presStyleIdx="2" presStyleCnt="3">
        <dgm:presLayoutVars>
          <dgm:bulletEnabled val="1"/>
        </dgm:presLayoutVars>
      </dgm:prSet>
      <dgm:spPr/>
      <dgm:t>
        <a:bodyPr/>
        <a:lstStyle/>
        <a:p>
          <a:endParaRPr lang="ru-RU"/>
        </a:p>
      </dgm:t>
    </dgm:pt>
  </dgm:ptLst>
  <dgm:cxnLst>
    <dgm:cxn modelId="{7D1CEAB3-A6A9-429F-996C-8F6AEC8936FE}" type="presOf" srcId="{D35B94A9-86C0-490F-8950-F0155B11576D}" destId="{9424B665-1E49-415D-8292-38711B4D9E31}" srcOrd="0" destOrd="0" presId="urn:microsoft.com/office/officeart/2005/8/layout/vList4#1"/>
    <dgm:cxn modelId="{C167F61D-6487-41A2-A4DD-613177965F9E}" type="presOf" srcId="{75291D3A-8618-4E32-A93E-99516AF67AD8}" destId="{37F3724A-45C3-47E1-A0F0-34774730827F}" srcOrd="0" destOrd="0" presId="urn:microsoft.com/office/officeart/2005/8/layout/vList4#1"/>
    <dgm:cxn modelId="{351F2A7D-B0A2-4554-9DCE-26ADDB14FB50}" type="presOf" srcId="{BBBC00D4-4A67-44AB-9F9D-261576F7A490}" destId="{D2DA19A6-02B7-4844-9B9D-6CCB979BEC2E}" srcOrd="1" destOrd="0" presId="urn:microsoft.com/office/officeart/2005/8/layout/vList4#1"/>
    <dgm:cxn modelId="{79E044B1-5C67-432D-B983-39F000EFDCA0}" type="presOf" srcId="{75291D3A-8618-4E32-A93E-99516AF67AD8}" destId="{537C27AF-0BB8-4ED2-A554-BB723AED1FCF}" srcOrd="1" destOrd="0" presId="urn:microsoft.com/office/officeart/2005/8/layout/vList4#1"/>
    <dgm:cxn modelId="{D1325F5D-2714-40DC-94BE-E5B88EAD424B}" type="presOf" srcId="{549C48B3-4E95-4916-81ED-A28FFFF8EA22}" destId="{4442A923-58DF-4E38-A01D-6376C749A30D}" srcOrd="0" destOrd="0" presId="urn:microsoft.com/office/officeart/2005/8/layout/vList4#1"/>
    <dgm:cxn modelId="{02AC5FAA-3EA8-4613-B126-8C737494A82C}" srcId="{549C48B3-4E95-4916-81ED-A28FFFF8EA22}" destId="{75291D3A-8618-4E32-A93E-99516AF67AD8}" srcOrd="0" destOrd="0" parTransId="{CF84D706-BC01-493A-89B2-708374FEAAE0}" sibTransId="{2F783151-669E-4BF9-A210-34F7B4A5BC3A}"/>
    <dgm:cxn modelId="{619F017D-A2FE-47E0-83BB-5268950AE40A}" type="presOf" srcId="{D35B94A9-86C0-490F-8950-F0155B11576D}" destId="{19582335-6912-4E51-B6C3-32C422CDCF12}" srcOrd="1" destOrd="0" presId="urn:microsoft.com/office/officeart/2005/8/layout/vList4#1"/>
    <dgm:cxn modelId="{0A07D033-747D-4159-B4ED-0DFFF7A6571B}" srcId="{549C48B3-4E95-4916-81ED-A28FFFF8EA22}" destId="{BBBC00D4-4A67-44AB-9F9D-261576F7A490}" srcOrd="2" destOrd="0" parTransId="{868DF67F-7F61-41FB-B643-5E678EC98BD6}" sibTransId="{8B61EFBE-7CE0-4E7E-9F16-45FF5B4755E8}"/>
    <dgm:cxn modelId="{3F9C6442-A863-4561-9AAC-DD8C18257127}" type="presOf" srcId="{BBBC00D4-4A67-44AB-9F9D-261576F7A490}" destId="{67AF9CE7-9CD5-4CBF-BF2A-871324A998F4}" srcOrd="0" destOrd="0" presId="urn:microsoft.com/office/officeart/2005/8/layout/vList4#1"/>
    <dgm:cxn modelId="{1D02FDA3-7316-40FF-A0B6-D9B91DBDECA2}" srcId="{549C48B3-4E95-4916-81ED-A28FFFF8EA22}" destId="{D35B94A9-86C0-490F-8950-F0155B11576D}" srcOrd="1" destOrd="0" parTransId="{D53F63D7-9B2A-4B86-8D44-612F5C1789E4}" sibTransId="{5A479464-B857-4E07-BAEC-B4C8B625A642}"/>
    <dgm:cxn modelId="{DCBCF134-764D-4778-A321-996F12DCE2DC}" type="presParOf" srcId="{4442A923-58DF-4E38-A01D-6376C749A30D}" destId="{0BD4C389-585F-4FFF-91A4-FE487B651E60}" srcOrd="0" destOrd="0" presId="urn:microsoft.com/office/officeart/2005/8/layout/vList4#1"/>
    <dgm:cxn modelId="{224EA1FA-1BC8-496A-932B-CE9B076B3FBB}" type="presParOf" srcId="{0BD4C389-585F-4FFF-91A4-FE487B651E60}" destId="{37F3724A-45C3-47E1-A0F0-34774730827F}" srcOrd="0" destOrd="0" presId="urn:microsoft.com/office/officeart/2005/8/layout/vList4#1"/>
    <dgm:cxn modelId="{13E930D1-E840-4A64-90B5-11730E754AD2}" type="presParOf" srcId="{0BD4C389-585F-4FFF-91A4-FE487B651E60}" destId="{35B6E306-5FA6-44C1-B5DE-0911B90B5B37}" srcOrd="1" destOrd="0" presId="urn:microsoft.com/office/officeart/2005/8/layout/vList4#1"/>
    <dgm:cxn modelId="{B71F4110-0B71-4BAF-B5B2-8A576CE7983D}" type="presParOf" srcId="{0BD4C389-585F-4FFF-91A4-FE487B651E60}" destId="{537C27AF-0BB8-4ED2-A554-BB723AED1FCF}" srcOrd="2" destOrd="0" presId="urn:microsoft.com/office/officeart/2005/8/layout/vList4#1"/>
    <dgm:cxn modelId="{10D30016-59E1-4999-B0AB-6E1D2AB05C9B}" type="presParOf" srcId="{4442A923-58DF-4E38-A01D-6376C749A30D}" destId="{4B8DB2F7-1707-419D-9D63-66341010B6EE}" srcOrd="1" destOrd="0" presId="urn:microsoft.com/office/officeart/2005/8/layout/vList4#1"/>
    <dgm:cxn modelId="{5479CF3B-7F75-415C-9B89-74D45F93B220}" type="presParOf" srcId="{4442A923-58DF-4E38-A01D-6376C749A30D}" destId="{1AF51AA8-699D-4D95-8BD9-9413883BC2D6}" srcOrd="2" destOrd="0" presId="urn:microsoft.com/office/officeart/2005/8/layout/vList4#1"/>
    <dgm:cxn modelId="{18B48291-9F2C-4E03-8D80-E9F6725C88C1}" type="presParOf" srcId="{1AF51AA8-699D-4D95-8BD9-9413883BC2D6}" destId="{9424B665-1E49-415D-8292-38711B4D9E31}" srcOrd="0" destOrd="0" presId="urn:microsoft.com/office/officeart/2005/8/layout/vList4#1"/>
    <dgm:cxn modelId="{23C9DC74-18F0-4CE8-A46A-70D99A227C9D}" type="presParOf" srcId="{1AF51AA8-699D-4D95-8BD9-9413883BC2D6}" destId="{D6F84548-CD80-4865-BD71-06BBAEF59001}" srcOrd="1" destOrd="0" presId="urn:microsoft.com/office/officeart/2005/8/layout/vList4#1"/>
    <dgm:cxn modelId="{552F7D75-CA54-4030-BF79-5210E8731F9A}" type="presParOf" srcId="{1AF51AA8-699D-4D95-8BD9-9413883BC2D6}" destId="{19582335-6912-4E51-B6C3-32C422CDCF12}" srcOrd="2" destOrd="0" presId="urn:microsoft.com/office/officeart/2005/8/layout/vList4#1"/>
    <dgm:cxn modelId="{2B061F14-9201-42BA-B7BF-AC449D67F5E4}" type="presParOf" srcId="{4442A923-58DF-4E38-A01D-6376C749A30D}" destId="{E60334FC-64E5-4C26-90DB-8D091F2C0AE7}" srcOrd="3" destOrd="0" presId="urn:microsoft.com/office/officeart/2005/8/layout/vList4#1"/>
    <dgm:cxn modelId="{FBBD7F5B-D5DF-4BF8-9109-03BDE4A3DA40}" type="presParOf" srcId="{4442A923-58DF-4E38-A01D-6376C749A30D}" destId="{A485851D-0B3A-4FDE-8FCE-5BDEA17ACFE4}" srcOrd="4" destOrd="0" presId="urn:microsoft.com/office/officeart/2005/8/layout/vList4#1"/>
    <dgm:cxn modelId="{F5C96A0C-64E9-47A4-B534-6363243715C8}" type="presParOf" srcId="{A485851D-0B3A-4FDE-8FCE-5BDEA17ACFE4}" destId="{67AF9CE7-9CD5-4CBF-BF2A-871324A998F4}" srcOrd="0" destOrd="0" presId="urn:microsoft.com/office/officeart/2005/8/layout/vList4#1"/>
    <dgm:cxn modelId="{8171BA61-6752-4817-B455-F7BAF7832846}" type="presParOf" srcId="{A485851D-0B3A-4FDE-8FCE-5BDEA17ACFE4}" destId="{08AA8129-41F2-4937-B2C5-ED03628E2031}" srcOrd="1" destOrd="0" presId="urn:microsoft.com/office/officeart/2005/8/layout/vList4#1"/>
    <dgm:cxn modelId="{565F7093-34D7-4538-A678-980AA25F0B7D}" type="presParOf" srcId="{A485851D-0B3A-4FDE-8FCE-5BDEA17ACFE4}" destId="{D2DA19A6-02B7-4844-9B9D-6CCB979BEC2E}" srcOrd="2" destOrd="0" presId="urn:microsoft.com/office/officeart/2005/8/layout/vList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358928-364B-42EE-8FC0-8B8D8C949F72}" type="doc">
      <dgm:prSet loTypeId="urn:microsoft.com/office/officeart/2005/8/layout/vList4#2" loCatId="list" qsTypeId="urn:microsoft.com/office/officeart/2005/8/quickstyle/simple3" qsCatId="simple" csTypeId="urn:microsoft.com/office/officeart/2005/8/colors/accent1_2#2" csCatId="accent1" phldr="1"/>
      <dgm:spPr/>
      <dgm:t>
        <a:bodyPr/>
        <a:lstStyle/>
        <a:p>
          <a:endParaRPr lang="ru-RU"/>
        </a:p>
      </dgm:t>
    </dgm:pt>
    <dgm:pt modelId="{BDFBF0BF-C4EF-4255-85CC-1B0EC004FBBD}">
      <dgm:prSet phldrT="[Текст]"/>
      <dgm:spPr/>
      <dgm:t>
        <a:bodyPr/>
        <a:lstStyle/>
        <a:p>
          <a:r>
            <a:rPr lang="en-US" b="1" dirty="0" smtClean="0"/>
            <a:t>Alexander Zhukov</a:t>
          </a:r>
        </a:p>
        <a:p>
          <a:r>
            <a:rPr lang="en-US" dirty="0" smtClean="0"/>
            <a:t>co-</a:t>
          </a:r>
          <a:r>
            <a:rPr lang="en-US" dirty="0" err="1" smtClean="0"/>
            <a:t>ordinator</a:t>
          </a:r>
          <a:r>
            <a:rPr lang="en-US" dirty="0" smtClean="0"/>
            <a:t> in field of international cooperation of NSR YD.</a:t>
          </a:r>
        </a:p>
        <a:p>
          <a:r>
            <a:rPr lang="en-US" dirty="0" smtClean="0"/>
            <a:t>Alexander graduated </a:t>
          </a:r>
          <a:r>
            <a:rPr lang="en-US" dirty="0" err="1" smtClean="0"/>
            <a:t>Obninsk</a:t>
          </a:r>
          <a:r>
            <a:rPr lang="en-US" dirty="0" smtClean="0"/>
            <a:t> department of Moscow research nuclear University “</a:t>
          </a:r>
          <a:r>
            <a:rPr lang="en-US" dirty="0" err="1" smtClean="0"/>
            <a:t>Mephy</a:t>
          </a:r>
          <a:r>
            <a:rPr lang="en-US" dirty="0" smtClean="0"/>
            <a:t>”.</a:t>
          </a:r>
        </a:p>
        <a:p>
          <a:r>
            <a:rPr lang="en-US" dirty="0" smtClean="0"/>
            <a:t>Works now at Federal State Unitary Enterprise “State Scientific Center of the Russian Federation – Institute for Physics and Power Engineering named after A. I. </a:t>
          </a:r>
          <a:r>
            <a:rPr lang="en-US" dirty="0" err="1" smtClean="0"/>
            <a:t>Leypunsky</a:t>
          </a:r>
          <a:r>
            <a:rPr lang="en-US" dirty="0" smtClean="0"/>
            <a:t>” in the capacity of engineer-operator of fast critical facility.</a:t>
          </a:r>
          <a:endParaRPr lang="ru-RU" dirty="0"/>
        </a:p>
      </dgm:t>
    </dgm:pt>
    <dgm:pt modelId="{E6D54A14-497C-452D-BE04-C62507267B92}" type="parTrans" cxnId="{0C7ED084-952A-4AB4-8AE2-BBBEB4FAE488}">
      <dgm:prSet/>
      <dgm:spPr/>
      <dgm:t>
        <a:bodyPr/>
        <a:lstStyle/>
        <a:p>
          <a:endParaRPr lang="ru-RU"/>
        </a:p>
      </dgm:t>
    </dgm:pt>
    <dgm:pt modelId="{C84F2017-85E2-4BEA-8CC7-A125A6BAB184}" type="sibTrans" cxnId="{0C7ED084-952A-4AB4-8AE2-BBBEB4FAE488}">
      <dgm:prSet/>
      <dgm:spPr/>
      <dgm:t>
        <a:bodyPr/>
        <a:lstStyle/>
        <a:p>
          <a:endParaRPr lang="ru-RU"/>
        </a:p>
      </dgm:t>
    </dgm:pt>
    <dgm:pt modelId="{F5CCEDCB-B5D1-4669-85B3-F53988A0A836}" type="pres">
      <dgm:prSet presAssocID="{AF358928-364B-42EE-8FC0-8B8D8C949F72}" presName="linear" presStyleCnt="0">
        <dgm:presLayoutVars>
          <dgm:dir/>
          <dgm:resizeHandles val="exact"/>
        </dgm:presLayoutVars>
      </dgm:prSet>
      <dgm:spPr/>
      <dgm:t>
        <a:bodyPr/>
        <a:lstStyle/>
        <a:p>
          <a:endParaRPr lang="ru-RU"/>
        </a:p>
      </dgm:t>
    </dgm:pt>
    <dgm:pt modelId="{DB026750-6062-42D7-B756-9A7705341627}" type="pres">
      <dgm:prSet presAssocID="{BDFBF0BF-C4EF-4255-85CC-1B0EC004FBBD}" presName="comp" presStyleCnt="0"/>
      <dgm:spPr/>
    </dgm:pt>
    <dgm:pt modelId="{8A2BC2C4-1ECD-4FE8-8FF6-3BB774F1B1DD}" type="pres">
      <dgm:prSet presAssocID="{BDFBF0BF-C4EF-4255-85CC-1B0EC004FBBD}" presName="box" presStyleLbl="node1" presStyleIdx="0" presStyleCnt="1" custLinFactNeighborX="1724" custLinFactNeighborY="-6667"/>
      <dgm:spPr/>
      <dgm:t>
        <a:bodyPr/>
        <a:lstStyle/>
        <a:p>
          <a:endParaRPr lang="ru-RU"/>
        </a:p>
      </dgm:t>
    </dgm:pt>
    <dgm:pt modelId="{6AD58059-F53C-4331-87FE-6F4A27CBD7A8}" type="pres">
      <dgm:prSet presAssocID="{BDFBF0BF-C4EF-4255-85CC-1B0EC004FBBD}" presName="img" presStyleLbl="fgImgPlace1" presStyleIdx="0" presStyleCnt="1" custScaleX="50862"/>
      <dgm:spPr>
        <a:blipFill rotWithShape="0">
          <a:blip xmlns:r="http://schemas.openxmlformats.org/officeDocument/2006/relationships" r:embed="rId1"/>
          <a:stretch>
            <a:fillRect/>
          </a:stretch>
        </a:blipFill>
      </dgm:spPr>
    </dgm:pt>
    <dgm:pt modelId="{8AE4D0A5-C77F-492C-BF0D-49EE48FC4DA6}" type="pres">
      <dgm:prSet presAssocID="{BDFBF0BF-C4EF-4255-85CC-1B0EC004FBBD}" presName="text" presStyleLbl="node1" presStyleIdx="0" presStyleCnt="1">
        <dgm:presLayoutVars>
          <dgm:bulletEnabled val="1"/>
        </dgm:presLayoutVars>
      </dgm:prSet>
      <dgm:spPr/>
      <dgm:t>
        <a:bodyPr/>
        <a:lstStyle/>
        <a:p>
          <a:endParaRPr lang="ru-RU"/>
        </a:p>
      </dgm:t>
    </dgm:pt>
  </dgm:ptLst>
  <dgm:cxnLst>
    <dgm:cxn modelId="{72ABEB75-D858-46AD-979B-AB68F3FA2F4A}" type="presOf" srcId="{BDFBF0BF-C4EF-4255-85CC-1B0EC004FBBD}" destId="{8A2BC2C4-1ECD-4FE8-8FF6-3BB774F1B1DD}" srcOrd="0" destOrd="0" presId="urn:microsoft.com/office/officeart/2005/8/layout/vList4#2"/>
    <dgm:cxn modelId="{9614602C-710C-402E-B58E-8F90D20FABDF}" type="presOf" srcId="{AF358928-364B-42EE-8FC0-8B8D8C949F72}" destId="{F5CCEDCB-B5D1-4669-85B3-F53988A0A836}" srcOrd="0" destOrd="0" presId="urn:microsoft.com/office/officeart/2005/8/layout/vList4#2"/>
    <dgm:cxn modelId="{0C7ED084-952A-4AB4-8AE2-BBBEB4FAE488}" srcId="{AF358928-364B-42EE-8FC0-8B8D8C949F72}" destId="{BDFBF0BF-C4EF-4255-85CC-1B0EC004FBBD}" srcOrd="0" destOrd="0" parTransId="{E6D54A14-497C-452D-BE04-C62507267B92}" sibTransId="{C84F2017-85E2-4BEA-8CC7-A125A6BAB184}"/>
    <dgm:cxn modelId="{1022FFD9-6896-44AB-A3CE-8F1DFEECC3F6}" type="presOf" srcId="{BDFBF0BF-C4EF-4255-85CC-1B0EC004FBBD}" destId="{8AE4D0A5-C77F-492C-BF0D-49EE48FC4DA6}" srcOrd="1" destOrd="0" presId="urn:microsoft.com/office/officeart/2005/8/layout/vList4#2"/>
    <dgm:cxn modelId="{1D466853-F14B-45E2-839F-D0EB03AFA12C}" type="presParOf" srcId="{F5CCEDCB-B5D1-4669-85B3-F53988A0A836}" destId="{DB026750-6062-42D7-B756-9A7705341627}" srcOrd="0" destOrd="0" presId="urn:microsoft.com/office/officeart/2005/8/layout/vList4#2"/>
    <dgm:cxn modelId="{0EA0BBE6-3992-45E3-98D2-2BF82B26812D}" type="presParOf" srcId="{DB026750-6062-42D7-B756-9A7705341627}" destId="{8A2BC2C4-1ECD-4FE8-8FF6-3BB774F1B1DD}" srcOrd="0" destOrd="0" presId="urn:microsoft.com/office/officeart/2005/8/layout/vList4#2"/>
    <dgm:cxn modelId="{5178D363-37E5-4323-BD20-79C2EB72A6B9}" type="presParOf" srcId="{DB026750-6062-42D7-B756-9A7705341627}" destId="{6AD58059-F53C-4331-87FE-6F4A27CBD7A8}" srcOrd="1" destOrd="0" presId="urn:microsoft.com/office/officeart/2005/8/layout/vList4#2"/>
    <dgm:cxn modelId="{0DA30382-FAB4-4865-B8EF-034AC0A0247C}" type="presParOf" srcId="{DB026750-6062-42D7-B756-9A7705341627}" destId="{8AE4D0A5-C77F-492C-BF0D-49EE48FC4DA6}" srcOrd="2" destOrd="0" presId="urn:microsoft.com/office/officeart/2005/8/layout/vList4#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A3A1EA-0815-4672-9817-77D274D6148A}" type="doc">
      <dgm:prSet loTypeId="urn:microsoft.com/office/officeart/2005/8/layout/vList4#3" loCatId="list" qsTypeId="urn:microsoft.com/office/officeart/2005/8/quickstyle/simple3" qsCatId="simple" csTypeId="urn:microsoft.com/office/officeart/2005/8/colors/accent1_2#3" csCatId="accent1" phldr="1"/>
      <dgm:spPr/>
      <dgm:t>
        <a:bodyPr/>
        <a:lstStyle/>
        <a:p>
          <a:endParaRPr lang="ru-RU"/>
        </a:p>
      </dgm:t>
    </dgm:pt>
    <dgm:pt modelId="{9033C8B1-F14F-4F76-9E3C-7CA401983999}">
      <dgm:prSet phldrT="[Текст]"/>
      <dgm:spPr/>
      <dgm:t>
        <a:bodyPr/>
        <a:lstStyle/>
        <a:p>
          <a:r>
            <a:rPr lang="en-US" b="1" dirty="0" err="1" smtClean="0"/>
            <a:t>Eugeniy</a:t>
          </a:r>
          <a:r>
            <a:rPr lang="en-US" b="1" dirty="0" smtClean="0"/>
            <a:t> </a:t>
          </a:r>
          <a:r>
            <a:rPr lang="en-US" b="1" dirty="0" err="1" smtClean="0"/>
            <a:t>Churkin</a:t>
          </a:r>
          <a:r>
            <a:rPr lang="en-US" b="1" dirty="0" smtClean="0"/>
            <a:t> </a:t>
          </a:r>
        </a:p>
        <a:p>
          <a:r>
            <a:rPr lang="en-US" dirty="0" smtClean="0"/>
            <a:t>co-</a:t>
          </a:r>
          <a:r>
            <a:rPr lang="en-US" dirty="0" err="1" smtClean="0"/>
            <a:t>ordinator</a:t>
          </a:r>
          <a:r>
            <a:rPr lang="en-US" dirty="0" smtClean="0"/>
            <a:t> with youth organization.</a:t>
          </a:r>
          <a:endParaRPr lang="ru-RU" dirty="0" smtClean="0"/>
        </a:p>
        <a:p>
          <a:r>
            <a:rPr lang="en-US" dirty="0" smtClean="0"/>
            <a:t>President of International association of young nuclear specialists.</a:t>
          </a:r>
          <a:endParaRPr lang="ru-RU" dirty="0" smtClean="0"/>
        </a:p>
        <a:p>
          <a:r>
            <a:rPr lang="en-US" dirty="0" err="1" smtClean="0"/>
            <a:t>Eugeniy</a:t>
          </a:r>
          <a:r>
            <a:rPr lang="en-US" dirty="0" smtClean="0"/>
            <a:t> graduated </a:t>
          </a:r>
          <a:r>
            <a:rPr lang="en-US" dirty="0" err="1" smtClean="0"/>
            <a:t>Obninsk</a:t>
          </a:r>
          <a:r>
            <a:rPr lang="en-US" dirty="0" smtClean="0"/>
            <a:t> department of Moscow research nuclear University “</a:t>
          </a:r>
          <a:r>
            <a:rPr lang="en-US" dirty="0" err="1" smtClean="0"/>
            <a:t>Mephy</a:t>
          </a:r>
          <a:r>
            <a:rPr lang="en-US" dirty="0" smtClean="0"/>
            <a:t>”.</a:t>
          </a:r>
          <a:endParaRPr lang="ru-RU" dirty="0" smtClean="0"/>
        </a:p>
        <a:p>
          <a:r>
            <a:rPr lang="en-US" dirty="0" err="1" smtClean="0"/>
            <a:t>Eugeniy</a:t>
          </a:r>
          <a:r>
            <a:rPr lang="en-US" dirty="0" smtClean="0"/>
            <a:t> is </a:t>
          </a:r>
          <a:r>
            <a:rPr lang="en-US" dirty="0" err="1" smtClean="0"/>
            <a:t>Obninsk</a:t>
          </a:r>
          <a:r>
            <a:rPr lang="en-US" dirty="0" smtClean="0"/>
            <a:t> department of Moscow research nuclear University “</a:t>
          </a:r>
          <a:r>
            <a:rPr lang="en-US" dirty="0" err="1" smtClean="0"/>
            <a:t>Mephy</a:t>
          </a:r>
          <a:r>
            <a:rPr lang="en-US" dirty="0" smtClean="0"/>
            <a:t>” head deputy at social-educational work.</a:t>
          </a:r>
          <a:endParaRPr lang="ru-RU" dirty="0"/>
        </a:p>
      </dgm:t>
    </dgm:pt>
    <dgm:pt modelId="{78D9C2CD-CAAF-4BB9-A952-D92C819036E2}" type="parTrans" cxnId="{407D9D52-FA43-43E5-BD14-98C99BC18056}">
      <dgm:prSet/>
      <dgm:spPr/>
      <dgm:t>
        <a:bodyPr/>
        <a:lstStyle/>
        <a:p>
          <a:endParaRPr lang="ru-RU"/>
        </a:p>
      </dgm:t>
    </dgm:pt>
    <dgm:pt modelId="{36910154-5A28-4EDD-9DC8-D8DCD4890B77}" type="sibTrans" cxnId="{407D9D52-FA43-43E5-BD14-98C99BC18056}">
      <dgm:prSet/>
      <dgm:spPr/>
      <dgm:t>
        <a:bodyPr/>
        <a:lstStyle/>
        <a:p>
          <a:endParaRPr lang="ru-RU"/>
        </a:p>
      </dgm:t>
    </dgm:pt>
    <dgm:pt modelId="{BD27FDB7-15B0-4469-92E2-3F04639DD833}">
      <dgm:prSet phldrT="[Текст]"/>
      <dgm:spPr/>
      <dgm:t>
        <a:bodyPr/>
        <a:lstStyle/>
        <a:p>
          <a:r>
            <a:rPr lang="en-US" b="1" dirty="0" err="1" smtClean="0"/>
            <a:t>Eugeniy</a:t>
          </a:r>
          <a:r>
            <a:rPr lang="en-US" b="1" dirty="0" smtClean="0"/>
            <a:t> </a:t>
          </a:r>
          <a:r>
            <a:rPr lang="en-US" b="1" dirty="0" err="1" smtClean="0"/>
            <a:t>Sidirov</a:t>
          </a:r>
          <a:r>
            <a:rPr lang="en-US" b="1" dirty="0" smtClean="0"/>
            <a:t> </a:t>
          </a:r>
        </a:p>
        <a:p>
          <a:r>
            <a:rPr lang="en-US" dirty="0" smtClean="0"/>
            <a:t>Information Co-</a:t>
          </a:r>
          <a:r>
            <a:rPr lang="en-US" dirty="0" err="1" smtClean="0"/>
            <a:t>ordinator</a:t>
          </a:r>
          <a:r>
            <a:rPr lang="en-US" dirty="0" smtClean="0"/>
            <a:t> of Russian YGN.</a:t>
          </a:r>
          <a:endParaRPr lang="ru-RU" dirty="0" smtClean="0"/>
        </a:p>
        <a:p>
          <a:r>
            <a:rPr lang="en-US" dirty="0" err="1" smtClean="0"/>
            <a:t>Eugeniy</a:t>
          </a:r>
          <a:r>
            <a:rPr lang="en-US" dirty="0" smtClean="0"/>
            <a:t> graduated </a:t>
          </a:r>
          <a:r>
            <a:rPr lang="en-US" dirty="0" err="1" smtClean="0"/>
            <a:t>Obninsk</a:t>
          </a:r>
          <a:r>
            <a:rPr lang="en-US" dirty="0" smtClean="0"/>
            <a:t> department of Moscow research nuclear University “</a:t>
          </a:r>
          <a:r>
            <a:rPr lang="en-US" dirty="0" err="1" smtClean="0"/>
            <a:t>Mephy</a:t>
          </a:r>
          <a:r>
            <a:rPr lang="en-US" dirty="0" smtClean="0"/>
            <a:t>”.</a:t>
          </a:r>
          <a:endParaRPr lang="ru-RU" dirty="0" smtClean="0"/>
        </a:p>
        <a:p>
          <a:r>
            <a:rPr lang="en-US" dirty="0" err="1" smtClean="0"/>
            <a:t>Eugeniy</a:t>
          </a:r>
          <a:r>
            <a:rPr lang="en-US" dirty="0" smtClean="0"/>
            <a:t> is deputy of informational department head of the Russian trade Union of nuclear energy and industry.</a:t>
          </a:r>
          <a:endParaRPr lang="ru-RU" dirty="0"/>
        </a:p>
      </dgm:t>
    </dgm:pt>
    <dgm:pt modelId="{5FDEE5D7-8DF0-45CB-AFAE-7A867C499A3F}" type="parTrans" cxnId="{8DD6A6B9-19D7-4C70-97B3-09F287E0B424}">
      <dgm:prSet/>
      <dgm:spPr/>
      <dgm:t>
        <a:bodyPr/>
        <a:lstStyle/>
        <a:p>
          <a:endParaRPr lang="ru-RU"/>
        </a:p>
      </dgm:t>
    </dgm:pt>
    <dgm:pt modelId="{4FADBFBB-8CF2-4A34-84AB-7C48D6B73404}" type="sibTrans" cxnId="{8DD6A6B9-19D7-4C70-97B3-09F287E0B424}">
      <dgm:prSet/>
      <dgm:spPr/>
      <dgm:t>
        <a:bodyPr/>
        <a:lstStyle/>
        <a:p>
          <a:endParaRPr lang="ru-RU"/>
        </a:p>
      </dgm:t>
    </dgm:pt>
    <dgm:pt modelId="{F8AA2DA8-6E49-412A-8BC3-206BED502E2A}">
      <dgm:prSet phldrT="[Текст]"/>
      <dgm:spPr/>
      <dgm:t>
        <a:bodyPr/>
        <a:lstStyle/>
        <a:p>
          <a:r>
            <a:rPr lang="en-US" dirty="0" err="1" smtClean="0"/>
            <a:t>Viktoriia</a:t>
          </a:r>
          <a:r>
            <a:rPr lang="en-US" dirty="0" smtClean="0"/>
            <a:t> </a:t>
          </a:r>
          <a:r>
            <a:rPr lang="en-US" dirty="0" err="1" smtClean="0"/>
            <a:t>Klimova</a:t>
          </a:r>
          <a:r>
            <a:rPr lang="en-US" dirty="0" smtClean="0"/>
            <a:t> </a:t>
          </a:r>
        </a:p>
        <a:p>
          <a:r>
            <a:rPr lang="en-US" dirty="0" smtClean="0"/>
            <a:t>Leader of Ural organization committee.</a:t>
          </a:r>
          <a:endParaRPr lang="ru-RU" dirty="0" smtClean="0"/>
        </a:p>
        <a:p>
          <a:r>
            <a:rPr lang="en-US" dirty="0" err="1" smtClean="0"/>
            <a:t>Viktoria</a:t>
          </a:r>
          <a:r>
            <a:rPr lang="en-US" dirty="0" smtClean="0"/>
            <a:t> graduated Ural state technical university.</a:t>
          </a:r>
          <a:endParaRPr lang="ru-RU" dirty="0" smtClean="0"/>
        </a:p>
        <a:p>
          <a:r>
            <a:rPr lang="en-US" dirty="0" smtClean="0"/>
            <a:t>Works now in </a:t>
          </a:r>
          <a:r>
            <a:rPr lang="en-US" dirty="0" err="1" smtClean="0"/>
            <a:t>UrFU</a:t>
          </a:r>
          <a:r>
            <a:rPr lang="en-US" dirty="0" smtClean="0"/>
            <a:t> at Department of Nuclear Power Plants and </a:t>
          </a:r>
          <a:r>
            <a:rPr lang="en-US" dirty="0" err="1" smtClean="0"/>
            <a:t>Renewables</a:t>
          </a:r>
          <a:r>
            <a:rPr lang="en-US" dirty="0" smtClean="0"/>
            <a:t> Responsibilities by senior lecturer at courses: Informatics, Numerical simulation of physical processes.</a:t>
          </a:r>
          <a:endParaRPr lang="ru-RU" dirty="0"/>
        </a:p>
      </dgm:t>
    </dgm:pt>
    <dgm:pt modelId="{649A24A6-BBBB-4D2A-A09B-93B3A4F27A74}" type="parTrans" cxnId="{571B7DB6-B6CF-4849-B365-1C464367E111}">
      <dgm:prSet/>
      <dgm:spPr/>
      <dgm:t>
        <a:bodyPr/>
        <a:lstStyle/>
        <a:p>
          <a:endParaRPr lang="ru-RU"/>
        </a:p>
      </dgm:t>
    </dgm:pt>
    <dgm:pt modelId="{F0A9DB53-8768-4180-A507-9326B5C2FBF2}" type="sibTrans" cxnId="{571B7DB6-B6CF-4849-B365-1C464367E111}">
      <dgm:prSet/>
      <dgm:spPr/>
      <dgm:t>
        <a:bodyPr/>
        <a:lstStyle/>
        <a:p>
          <a:endParaRPr lang="ru-RU"/>
        </a:p>
      </dgm:t>
    </dgm:pt>
    <dgm:pt modelId="{084D8EEC-D49E-40E6-84E9-A8CD9BDE7634}" type="pres">
      <dgm:prSet presAssocID="{4FA3A1EA-0815-4672-9817-77D274D6148A}" presName="linear" presStyleCnt="0">
        <dgm:presLayoutVars>
          <dgm:dir/>
          <dgm:resizeHandles val="exact"/>
        </dgm:presLayoutVars>
      </dgm:prSet>
      <dgm:spPr/>
      <dgm:t>
        <a:bodyPr/>
        <a:lstStyle/>
        <a:p>
          <a:endParaRPr lang="ru-RU"/>
        </a:p>
      </dgm:t>
    </dgm:pt>
    <dgm:pt modelId="{60635366-826B-44FB-BF63-AD539430A2F4}" type="pres">
      <dgm:prSet presAssocID="{9033C8B1-F14F-4F76-9E3C-7CA401983999}" presName="comp" presStyleCnt="0"/>
      <dgm:spPr/>
    </dgm:pt>
    <dgm:pt modelId="{606BB865-7386-46DF-907F-CA3BF31478B1}" type="pres">
      <dgm:prSet presAssocID="{9033C8B1-F14F-4F76-9E3C-7CA401983999}" presName="box" presStyleLbl="node1" presStyleIdx="0" presStyleCnt="3" custLinFactY="-45147" custLinFactNeighborX="-10989" custLinFactNeighborY="-100000"/>
      <dgm:spPr/>
      <dgm:t>
        <a:bodyPr/>
        <a:lstStyle/>
        <a:p>
          <a:endParaRPr lang="ru-RU"/>
        </a:p>
      </dgm:t>
    </dgm:pt>
    <dgm:pt modelId="{DD9CDAE8-4C81-491A-8FB4-DA5807E29BBC}" type="pres">
      <dgm:prSet presAssocID="{9033C8B1-F14F-4F76-9E3C-7CA401983999}" presName="img" presStyleLbl="fgImgPlace1" presStyleIdx="0" presStyleCnt="3" custScaleX="48028"/>
      <dgm:spPr>
        <a:blipFill rotWithShape="0">
          <a:blip xmlns:r="http://schemas.openxmlformats.org/officeDocument/2006/relationships" r:embed="rId1"/>
          <a:stretch>
            <a:fillRect/>
          </a:stretch>
        </a:blipFill>
      </dgm:spPr>
    </dgm:pt>
    <dgm:pt modelId="{BDAFE941-EB2F-444E-BA71-92336057148E}" type="pres">
      <dgm:prSet presAssocID="{9033C8B1-F14F-4F76-9E3C-7CA401983999}" presName="text" presStyleLbl="node1" presStyleIdx="0" presStyleCnt="3">
        <dgm:presLayoutVars>
          <dgm:bulletEnabled val="1"/>
        </dgm:presLayoutVars>
      </dgm:prSet>
      <dgm:spPr/>
      <dgm:t>
        <a:bodyPr/>
        <a:lstStyle/>
        <a:p>
          <a:endParaRPr lang="ru-RU"/>
        </a:p>
      </dgm:t>
    </dgm:pt>
    <dgm:pt modelId="{E55554D4-EE7D-485D-8202-807F1C051428}" type="pres">
      <dgm:prSet presAssocID="{36910154-5A28-4EDD-9DC8-D8DCD4890B77}" presName="spacer" presStyleCnt="0"/>
      <dgm:spPr/>
    </dgm:pt>
    <dgm:pt modelId="{DF3954C9-B321-43EB-982A-6145E96A692A}" type="pres">
      <dgm:prSet presAssocID="{BD27FDB7-15B0-4469-92E2-3F04639DD833}" presName="comp" presStyleCnt="0"/>
      <dgm:spPr/>
    </dgm:pt>
    <dgm:pt modelId="{4F163FA6-BC3F-412B-ADFE-1862507D15C1}" type="pres">
      <dgm:prSet presAssocID="{BD27FDB7-15B0-4469-92E2-3F04639DD833}" presName="box" presStyleLbl="node1" presStyleIdx="1" presStyleCnt="3"/>
      <dgm:spPr/>
      <dgm:t>
        <a:bodyPr/>
        <a:lstStyle/>
        <a:p>
          <a:endParaRPr lang="ru-RU"/>
        </a:p>
      </dgm:t>
    </dgm:pt>
    <dgm:pt modelId="{E534FBA5-E435-4CA7-9724-67164DD359E0}" type="pres">
      <dgm:prSet presAssocID="{BD27FDB7-15B0-4469-92E2-3F04639DD833}" presName="img" presStyleLbl="fgImgPlace1" presStyleIdx="1" presStyleCnt="3" custScaleX="48028"/>
      <dgm:spPr>
        <a:blipFill rotWithShape="0">
          <a:blip xmlns:r="http://schemas.openxmlformats.org/officeDocument/2006/relationships" r:embed="rId2"/>
          <a:stretch>
            <a:fillRect/>
          </a:stretch>
        </a:blipFill>
      </dgm:spPr>
    </dgm:pt>
    <dgm:pt modelId="{D73C39E5-E7E2-4DFE-9801-C81998520824}" type="pres">
      <dgm:prSet presAssocID="{BD27FDB7-15B0-4469-92E2-3F04639DD833}" presName="text" presStyleLbl="node1" presStyleIdx="1" presStyleCnt="3">
        <dgm:presLayoutVars>
          <dgm:bulletEnabled val="1"/>
        </dgm:presLayoutVars>
      </dgm:prSet>
      <dgm:spPr/>
      <dgm:t>
        <a:bodyPr/>
        <a:lstStyle/>
        <a:p>
          <a:endParaRPr lang="ru-RU"/>
        </a:p>
      </dgm:t>
    </dgm:pt>
    <dgm:pt modelId="{ABF6C434-98F5-4A9B-B09B-481D448D453C}" type="pres">
      <dgm:prSet presAssocID="{4FADBFBB-8CF2-4A34-84AB-7C48D6B73404}" presName="spacer" presStyleCnt="0"/>
      <dgm:spPr/>
    </dgm:pt>
    <dgm:pt modelId="{274FFEA1-69BC-442A-B66F-8220DB8BFB78}" type="pres">
      <dgm:prSet presAssocID="{F8AA2DA8-6E49-412A-8BC3-206BED502E2A}" presName="comp" presStyleCnt="0"/>
      <dgm:spPr/>
    </dgm:pt>
    <dgm:pt modelId="{FF617E12-138D-48E8-B335-E917124D4173}" type="pres">
      <dgm:prSet presAssocID="{F8AA2DA8-6E49-412A-8BC3-206BED502E2A}" presName="box" presStyleLbl="node1" presStyleIdx="2" presStyleCnt="3"/>
      <dgm:spPr/>
      <dgm:t>
        <a:bodyPr/>
        <a:lstStyle/>
        <a:p>
          <a:endParaRPr lang="ru-RU"/>
        </a:p>
      </dgm:t>
    </dgm:pt>
    <dgm:pt modelId="{AA7C447F-A595-4B3F-952D-384DD4AF6E63}" type="pres">
      <dgm:prSet presAssocID="{F8AA2DA8-6E49-412A-8BC3-206BED502E2A}" presName="img" presStyleLbl="fgImgPlace1" presStyleIdx="2" presStyleCnt="3" custScaleX="46311"/>
      <dgm:spPr>
        <a:blipFill rotWithShape="0">
          <a:blip xmlns:r="http://schemas.openxmlformats.org/officeDocument/2006/relationships" r:embed="rId3"/>
          <a:stretch>
            <a:fillRect/>
          </a:stretch>
        </a:blipFill>
      </dgm:spPr>
    </dgm:pt>
    <dgm:pt modelId="{60FB9CE0-8D2F-46D0-95A4-5BEF81E487C0}" type="pres">
      <dgm:prSet presAssocID="{F8AA2DA8-6E49-412A-8BC3-206BED502E2A}" presName="text" presStyleLbl="node1" presStyleIdx="2" presStyleCnt="3">
        <dgm:presLayoutVars>
          <dgm:bulletEnabled val="1"/>
        </dgm:presLayoutVars>
      </dgm:prSet>
      <dgm:spPr/>
      <dgm:t>
        <a:bodyPr/>
        <a:lstStyle/>
        <a:p>
          <a:endParaRPr lang="ru-RU"/>
        </a:p>
      </dgm:t>
    </dgm:pt>
  </dgm:ptLst>
  <dgm:cxnLst>
    <dgm:cxn modelId="{A4CB01FB-7A77-4490-81E5-7025E6926E53}" type="presOf" srcId="{F8AA2DA8-6E49-412A-8BC3-206BED502E2A}" destId="{60FB9CE0-8D2F-46D0-95A4-5BEF81E487C0}" srcOrd="1" destOrd="0" presId="urn:microsoft.com/office/officeart/2005/8/layout/vList4#3"/>
    <dgm:cxn modelId="{826E8AAA-80AC-46F7-9286-F084BF733831}" type="presOf" srcId="{9033C8B1-F14F-4F76-9E3C-7CA401983999}" destId="{BDAFE941-EB2F-444E-BA71-92336057148E}" srcOrd="1" destOrd="0" presId="urn:microsoft.com/office/officeart/2005/8/layout/vList4#3"/>
    <dgm:cxn modelId="{9E62EDEE-8E07-4199-81EB-0B7E484D9371}" type="presOf" srcId="{BD27FDB7-15B0-4469-92E2-3F04639DD833}" destId="{D73C39E5-E7E2-4DFE-9801-C81998520824}" srcOrd="1" destOrd="0" presId="urn:microsoft.com/office/officeart/2005/8/layout/vList4#3"/>
    <dgm:cxn modelId="{407D9D52-FA43-43E5-BD14-98C99BC18056}" srcId="{4FA3A1EA-0815-4672-9817-77D274D6148A}" destId="{9033C8B1-F14F-4F76-9E3C-7CA401983999}" srcOrd="0" destOrd="0" parTransId="{78D9C2CD-CAAF-4BB9-A952-D92C819036E2}" sibTransId="{36910154-5A28-4EDD-9DC8-D8DCD4890B77}"/>
    <dgm:cxn modelId="{613090B1-2849-425F-BACA-EE5191C1A5F1}" type="presOf" srcId="{4FA3A1EA-0815-4672-9817-77D274D6148A}" destId="{084D8EEC-D49E-40E6-84E9-A8CD9BDE7634}" srcOrd="0" destOrd="0" presId="urn:microsoft.com/office/officeart/2005/8/layout/vList4#3"/>
    <dgm:cxn modelId="{4317AC38-77C7-458A-BFC3-E0551F27314A}" type="presOf" srcId="{F8AA2DA8-6E49-412A-8BC3-206BED502E2A}" destId="{FF617E12-138D-48E8-B335-E917124D4173}" srcOrd="0" destOrd="0" presId="urn:microsoft.com/office/officeart/2005/8/layout/vList4#3"/>
    <dgm:cxn modelId="{34D62632-B579-49ED-9CEB-1C7CCBFC6AAD}" type="presOf" srcId="{9033C8B1-F14F-4F76-9E3C-7CA401983999}" destId="{606BB865-7386-46DF-907F-CA3BF31478B1}" srcOrd="0" destOrd="0" presId="urn:microsoft.com/office/officeart/2005/8/layout/vList4#3"/>
    <dgm:cxn modelId="{2332039E-5FF5-4D46-B5B0-53E7FA95203D}" type="presOf" srcId="{BD27FDB7-15B0-4469-92E2-3F04639DD833}" destId="{4F163FA6-BC3F-412B-ADFE-1862507D15C1}" srcOrd="0" destOrd="0" presId="urn:microsoft.com/office/officeart/2005/8/layout/vList4#3"/>
    <dgm:cxn modelId="{571B7DB6-B6CF-4849-B365-1C464367E111}" srcId="{4FA3A1EA-0815-4672-9817-77D274D6148A}" destId="{F8AA2DA8-6E49-412A-8BC3-206BED502E2A}" srcOrd="2" destOrd="0" parTransId="{649A24A6-BBBB-4D2A-A09B-93B3A4F27A74}" sibTransId="{F0A9DB53-8768-4180-A507-9326B5C2FBF2}"/>
    <dgm:cxn modelId="{8DD6A6B9-19D7-4C70-97B3-09F287E0B424}" srcId="{4FA3A1EA-0815-4672-9817-77D274D6148A}" destId="{BD27FDB7-15B0-4469-92E2-3F04639DD833}" srcOrd="1" destOrd="0" parTransId="{5FDEE5D7-8DF0-45CB-AFAE-7A867C499A3F}" sibTransId="{4FADBFBB-8CF2-4A34-84AB-7C48D6B73404}"/>
    <dgm:cxn modelId="{FB037CDA-E985-4176-94BF-A5D943892DD9}" type="presParOf" srcId="{084D8EEC-D49E-40E6-84E9-A8CD9BDE7634}" destId="{60635366-826B-44FB-BF63-AD539430A2F4}" srcOrd="0" destOrd="0" presId="urn:microsoft.com/office/officeart/2005/8/layout/vList4#3"/>
    <dgm:cxn modelId="{01B14644-1E64-4D9D-BCED-8A33EB33DD63}" type="presParOf" srcId="{60635366-826B-44FB-BF63-AD539430A2F4}" destId="{606BB865-7386-46DF-907F-CA3BF31478B1}" srcOrd="0" destOrd="0" presId="urn:microsoft.com/office/officeart/2005/8/layout/vList4#3"/>
    <dgm:cxn modelId="{D894A3C3-06FB-461D-8BEE-078937AFA7D5}" type="presParOf" srcId="{60635366-826B-44FB-BF63-AD539430A2F4}" destId="{DD9CDAE8-4C81-491A-8FB4-DA5807E29BBC}" srcOrd="1" destOrd="0" presId="urn:microsoft.com/office/officeart/2005/8/layout/vList4#3"/>
    <dgm:cxn modelId="{588A3740-3F4E-4AB6-830C-85C30B02665C}" type="presParOf" srcId="{60635366-826B-44FB-BF63-AD539430A2F4}" destId="{BDAFE941-EB2F-444E-BA71-92336057148E}" srcOrd="2" destOrd="0" presId="urn:microsoft.com/office/officeart/2005/8/layout/vList4#3"/>
    <dgm:cxn modelId="{FA4EC4BA-FB67-489C-B62E-DDE0EFF3044D}" type="presParOf" srcId="{084D8EEC-D49E-40E6-84E9-A8CD9BDE7634}" destId="{E55554D4-EE7D-485D-8202-807F1C051428}" srcOrd="1" destOrd="0" presId="urn:microsoft.com/office/officeart/2005/8/layout/vList4#3"/>
    <dgm:cxn modelId="{59DC85D4-C30C-43CF-884C-84BDD550156F}" type="presParOf" srcId="{084D8EEC-D49E-40E6-84E9-A8CD9BDE7634}" destId="{DF3954C9-B321-43EB-982A-6145E96A692A}" srcOrd="2" destOrd="0" presId="urn:microsoft.com/office/officeart/2005/8/layout/vList4#3"/>
    <dgm:cxn modelId="{8406CD49-CA62-412A-B478-50380EB0330A}" type="presParOf" srcId="{DF3954C9-B321-43EB-982A-6145E96A692A}" destId="{4F163FA6-BC3F-412B-ADFE-1862507D15C1}" srcOrd="0" destOrd="0" presId="urn:microsoft.com/office/officeart/2005/8/layout/vList4#3"/>
    <dgm:cxn modelId="{856C7416-E536-4B02-81E5-EEA47F451EDF}" type="presParOf" srcId="{DF3954C9-B321-43EB-982A-6145E96A692A}" destId="{E534FBA5-E435-4CA7-9724-67164DD359E0}" srcOrd="1" destOrd="0" presId="urn:microsoft.com/office/officeart/2005/8/layout/vList4#3"/>
    <dgm:cxn modelId="{653089DE-D73E-468E-B413-7330E2BC4DAC}" type="presParOf" srcId="{DF3954C9-B321-43EB-982A-6145E96A692A}" destId="{D73C39E5-E7E2-4DFE-9801-C81998520824}" srcOrd="2" destOrd="0" presId="urn:microsoft.com/office/officeart/2005/8/layout/vList4#3"/>
    <dgm:cxn modelId="{033B9531-E7A2-483B-AA99-DC4139044483}" type="presParOf" srcId="{084D8EEC-D49E-40E6-84E9-A8CD9BDE7634}" destId="{ABF6C434-98F5-4A9B-B09B-481D448D453C}" srcOrd="3" destOrd="0" presId="urn:microsoft.com/office/officeart/2005/8/layout/vList4#3"/>
    <dgm:cxn modelId="{50F3AB17-4228-4564-BE5C-D45BADD9D166}" type="presParOf" srcId="{084D8EEC-D49E-40E6-84E9-A8CD9BDE7634}" destId="{274FFEA1-69BC-442A-B66F-8220DB8BFB78}" srcOrd="4" destOrd="0" presId="urn:microsoft.com/office/officeart/2005/8/layout/vList4#3"/>
    <dgm:cxn modelId="{88A99BC2-DCE5-4831-8180-9A696F0F1808}" type="presParOf" srcId="{274FFEA1-69BC-442A-B66F-8220DB8BFB78}" destId="{FF617E12-138D-48E8-B335-E917124D4173}" srcOrd="0" destOrd="0" presId="urn:microsoft.com/office/officeart/2005/8/layout/vList4#3"/>
    <dgm:cxn modelId="{0CBF0C26-796F-4BC1-B455-E64FCBB703E6}" type="presParOf" srcId="{274FFEA1-69BC-442A-B66F-8220DB8BFB78}" destId="{AA7C447F-A595-4B3F-952D-384DD4AF6E63}" srcOrd="1" destOrd="0" presId="urn:microsoft.com/office/officeart/2005/8/layout/vList4#3"/>
    <dgm:cxn modelId="{5BAEBE4D-D290-4FE6-B583-9E95733A6364}" type="presParOf" srcId="{274FFEA1-69BC-442A-B66F-8220DB8BFB78}" destId="{60FB9CE0-8D2F-46D0-95A4-5BEF81E487C0}" srcOrd="2" destOrd="0" presId="urn:microsoft.com/office/officeart/2005/8/layout/vList4#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942120-77F1-47D6-B265-B41DEB2A92FD}" type="doc">
      <dgm:prSet loTypeId="urn:microsoft.com/office/officeart/2005/8/layout/vList4#4" loCatId="list" qsTypeId="urn:microsoft.com/office/officeart/2005/8/quickstyle/simple3" qsCatId="simple" csTypeId="urn:microsoft.com/office/officeart/2005/8/colors/accent1_2#4" csCatId="accent1" phldr="1"/>
      <dgm:spPr/>
      <dgm:t>
        <a:bodyPr/>
        <a:lstStyle/>
        <a:p>
          <a:endParaRPr lang="ru-RU"/>
        </a:p>
      </dgm:t>
    </dgm:pt>
    <dgm:pt modelId="{331FDDB3-3AC3-4200-844F-D0FDC2F3AC17}">
      <dgm:prSet phldrT="[Текст]"/>
      <dgm:spPr/>
      <dgm:t>
        <a:bodyPr/>
        <a:lstStyle/>
        <a:p>
          <a:r>
            <a:rPr lang="en-US" b="1" dirty="0" err="1" smtClean="0"/>
            <a:t>Egor</a:t>
          </a:r>
          <a:r>
            <a:rPr lang="en-US" b="1" dirty="0" smtClean="0"/>
            <a:t> </a:t>
          </a:r>
          <a:r>
            <a:rPr lang="en-US" b="1" dirty="0" err="1" smtClean="0"/>
            <a:t>Oreshkin</a:t>
          </a:r>
          <a:r>
            <a:rPr lang="en-US" b="1" dirty="0" smtClean="0"/>
            <a:t> </a:t>
          </a:r>
        </a:p>
        <a:p>
          <a:r>
            <a:rPr lang="en-US" dirty="0" smtClean="0"/>
            <a:t>Co-</a:t>
          </a:r>
          <a:r>
            <a:rPr lang="en-US" dirty="0" err="1" smtClean="0"/>
            <a:t>ordinator</a:t>
          </a:r>
          <a:r>
            <a:rPr lang="en-US" dirty="0" smtClean="0"/>
            <a:t> in field of nuclear industry.</a:t>
          </a:r>
          <a:endParaRPr lang="ru-RU" dirty="0" smtClean="0"/>
        </a:p>
        <a:p>
          <a:r>
            <a:rPr lang="en-US" dirty="0" err="1" smtClean="0"/>
            <a:t>Egor</a:t>
          </a:r>
          <a:r>
            <a:rPr lang="en-US" dirty="0" smtClean="0"/>
            <a:t> graduated Tomsk polytechnic University.</a:t>
          </a:r>
          <a:endParaRPr lang="ru-RU" dirty="0" smtClean="0"/>
        </a:p>
        <a:p>
          <a:r>
            <a:rPr lang="en-US" dirty="0" err="1" smtClean="0"/>
            <a:t>Egor</a:t>
          </a:r>
          <a:r>
            <a:rPr lang="en-US" dirty="0" smtClean="0"/>
            <a:t> is engineer in State </a:t>
          </a:r>
          <a:r>
            <a:rPr lang="en-US" dirty="0" err="1" smtClean="0"/>
            <a:t>Engeneering</a:t>
          </a:r>
          <a:r>
            <a:rPr lang="en-US" dirty="0" smtClean="0"/>
            <a:t> Center of the Russian Federation which are placed in </a:t>
          </a:r>
          <a:r>
            <a:rPr lang="en-US" dirty="0" err="1" smtClean="0"/>
            <a:t>Zheleznogorsk</a:t>
          </a:r>
          <a:r>
            <a:rPr lang="en-US" dirty="0" smtClean="0"/>
            <a:t>.</a:t>
          </a:r>
          <a:endParaRPr lang="ru-RU" dirty="0"/>
        </a:p>
      </dgm:t>
    </dgm:pt>
    <dgm:pt modelId="{846F3B0C-D141-4892-BA6E-06BD72D7102A}" type="parTrans" cxnId="{6A023C12-D448-4DA0-8875-F86EAA7AD9AD}">
      <dgm:prSet/>
      <dgm:spPr/>
      <dgm:t>
        <a:bodyPr/>
        <a:lstStyle/>
        <a:p>
          <a:endParaRPr lang="ru-RU"/>
        </a:p>
      </dgm:t>
    </dgm:pt>
    <dgm:pt modelId="{6D444D12-AE1E-44A0-AF15-6C1A5843B0CE}" type="sibTrans" cxnId="{6A023C12-D448-4DA0-8875-F86EAA7AD9AD}">
      <dgm:prSet/>
      <dgm:spPr/>
      <dgm:t>
        <a:bodyPr/>
        <a:lstStyle/>
        <a:p>
          <a:endParaRPr lang="ru-RU"/>
        </a:p>
      </dgm:t>
    </dgm:pt>
    <dgm:pt modelId="{0445A8BD-0609-4F7E-A49F-3B5236364BD9}">
      <dgm:prSet phldrT="[Текст]"/>
      <dgm:spPr/>
      <dgm:t>
        <a:bodyPr/>
        <a:lstStyle/>
        <a:p>
          <a:r>
            <a:rPr lang="en-US" b="1" dirty="0" smtClean="0"/>
            <a:t>Alexei </a:t>
          </a:r>
          <a:r>
            <a:rPr lang="en-US" b="1" dirty="0" err="1" smtClean="0"/>
            <a:t>Bochkarev</a:t>
          </a:r>
          <a:r>
            <a:rPr lang="en-US" b="1" dirty="0" smtClean="0"/>
            <a:t> </a:t>
          </a:r>
        </a:p>
        <a:p>
          <a:r>
            <a:rPr lang="en-US" dirty="0" smtClean="0"/>
            <a:t>Co-</a:t>
          </a:r>
          <a:r>
            <a:rPr lang="en-US" dirty="0" err="1" smtClean="0"/>
            <a:t>ordinator</a:t>
          </a:r>
          <a:r>
            <a:rPr lang="en-US" dirty="0" smtClean="0"/>
            <a:t> in field of education (including students).</a:t>
          </a:r>
          <a:endParaRPr lang="ru-RU" dirty="0" smtClean="0"/>
        </a:p>
        <a:p>
          <a:r>
            <a:rPr lang="en-US" dirty="0" smtClean="0"/>
            <a:t>Alexei graduated Moscow research nuclear University “</a:t>
          </a:r>
          <a:r>
            <a:rPr lang="en-US" dirty="0" err="1" smtClean="0"/>
            <a:t>Mephy</a:t>
          </a:r>
          <a:r>
            <a:rPr lang="en-US" dirty="0" smtClean="0"/>
            <a:t>” and work now in </a:t>
          </a:r>
          <a:r>
            <a:rPr lang="en-US" b="0" dirty="0" err="1" smtClean="0"/>
            <a:t>Mephy</a:t>
          </a:r>
          <a:r>
            <a:rPr lang="en-US" b="0" dirty="0" smtClean="0"/>
            <a:t>   by researcher.</a:t>
          </a:r>
          <a:endParaRPr lang="ru-RU" b="0" dirty="0"/>
        </a:p>
      </dgm:t>
    </dgm:pt>
    <dgm:pt modelId="{9DC7E3F3-1D64-464F-AA5B-405930BE8665}" type="parTrans" cxnId="{02DB9973-ADAD-4A8D-8670-DAF889A55727}">
      <dgm:prSet/>
      <dgm:spPr/>
      <dgm:t>
        <a:bodyPr/>
        <a:lstStyle/>
        <a:p>
          <a:endParaRPr lang="ru-RU"/>
        </a:p>
      </dgm:t>
    </dgm:pt>
    <dgm:pt modelId="{ED8A9D1A-6B95-4B71-98CA-0D8F7550AB4C}" type="sibTrans" cxnId="{02DB9973-ADAD-4A8D-8670-DAF889A55727}">
      <dgm:prSet/>
      <dgm:spPr/>
      <dgm:t>
        <a:bodyPr/>
        <a:lstStyle/>
        <a:p>
          <a:endParaRPr lang="ru-RU"/>
        </a:p>
      </dgm:t>
    </dgm:pt>
    <dgm:pt modelId="{704618C3-70F5-4DE6-810E-00A903E9B8BF}">
      <dgm:prSet phldrT="[Текст]"/>
      <dgm:spPr/>
      <dgm:t>
        <a:bodyPr/>
        <a:lstStyle/>
        <a:p>
          <a:r>
            <a:rPr lang="en-US" b="1" dirty="0" err="1" smtClean="0"/>
            <a:t>Michail</a:t>
          </a:r>
          <a:r>
            <a:rPr lang="en-US" b="1" dirty="0" smtClean="0"/>
            <a:t> </a:t>
          </a:r>
          <a:r>
            <a:rPr lang="en-US" b="1" dirty="0" err="1" smtClean="0"/>
            <a:t>Berba</a:t>
          </a:r>
          <a:r>
            <a:rPr lang="en-US" b="1" dirty="0" smtClean="0"/>
            <a:t> </a:t>
          </a:r>
        </a:p>
        <a:p>
          <a:r>
            <a:rPr lang="en-US" dirty="0" smtClean="0"/>
            <a:t>- co-</a:t>
          </a:r>
          <a:r>
            <a:rPr lang="en-US" dirty="0" err="1" smtClean="0"/>
            <a:t>ordinator</a:t>
          </a:r>
          <a:r>
            <a:rPr lang="en-US" dirty="0" smtClean="0"/>
            <a:t> in field of science.</a:t>
          </a:r>
        </a:p>
        <a:p>
          <a:r>
            <a:rPr lang="en-US" dirty="0" smtClean="0"/>
            <a:t>- Co-</a:t>
          </a:r>
          <a:r>
            <a:rPr lang="en-US" dirty="0" err="1" smtClean="0"/>
            <a:t>ordinator</a:t>
          </a:r>
          <a:r>
            <a:rPr lang="en-US" dirty="0" smtClean="0"/>
            <a:t> with former active of Russian YGN. </a:t>
          </a:r>
          <a:endParaRPr lang="ru-RU" dirty="0" smtClean="0"/>
        </a:p>
        <a:p>
          <a:r>
            <a:rPr lang="en-US" dirty="0" err="1" smtClean="0"/>
            <a:t>Michail</a:t>
          </a:r>
          <a:r>
            <a:rPr lang="en-US" dirty="0" smtClean="0"/>
            <a:t> graduated Irkutsk State Linguistic University and work now at The Joint Stock Company “Production Association “Electrochemical Plant” by specialist at department  of public relations</a:t>
          </a:r>
          <a:endParaRPr lang="ru-RU" dirty="0"/>
        </a:p>
      </dgm:t>
    </dgm:pt>
    <dgm:pt modelId="{82B119A1-6426-4D03-9336-CD04F431F6B5}" type="parTrans" cxnId="{74F2D4CA-D3F0-48CD-A65D-CE0537AF70F6}">
      <dgm:prSet/>
      <dgm:spPr/>
      <dgm:t>
        <a:bodyPr/>
        <a:lstStyle/>
        <a:p>
          <a:endParaRPr lang="ru-RU"/>
        </a:p>
      </dgm:t>
    </dgm:pt>
    <dgm:pt modelId="{67155EEA-D9DD-4526-B586-9495232680D0}" type="sibTrans" cxnId="{74F2D4CA-D3F0-48CD-A65D-CE0537AF70F6}">
      <dgm:prSet/>
      <dgm:spPr/>
      <dgm:t>
        <a:bodyPr/>
        <a:lstStyle/>
        <a:p>
          <a:endParaRPr lang="ru-RU"/>
        </a:p>
      </dgm:t>
    </dgm:pt>
    <dgm:pt modelId="{F891D089-2CF6-43AA-BFDA-062A194CFD0A}" type="pres">
      <dgm:prSet presAssocID="{5A942120-77F1-47D6-B265-B41DEB2A92FD}" presName="linear" presStyleCnt="0">
        <dgm:presLayoutVars>
          <dgm:dir/>
          <dgm:resizeHandles val="exact"/>
        </dgm:presLayoutVars>
      </dgm:prSet>
      <dgm:spPr/>
      <dgm:t>
        <a:bodyPr/>
        <a:lstStyle/>
        <a:p>
          <a:endParaRPr lang="ru-RU"/>
        </a:p>
      </dgm:t>
    </dgm:pt>
    <dgm:pt modelId="{70C60854-1CDE-4B1D-AFB8-85D9324E305A}" type="pres">
      <dgm:prSet presAssocID="{331FDDB3-3AC3-4200-844F-D0FDC2F3AC17}" presName="comp" presStyleCnt="0"/>
      <dgm:spPr/>
    </dgm:pt>
    <dgm:pt modelId="{2F1ABF2A-9B67-443C-961D-1006EBB8E659}" type="pres">
      <dgm:prSet presAssocID="{331FDDB3-3AC3-4200-844F-D0FDC2F3AC17}" presName="box" presStyleLbl="node1" presStyleIdx="0" presStyleCnt="3" custLinFactNeighborX="-14454" custLinFactNeighborY="-76252"/>
      <dgm:spPr/>
      <dgm:t>
        <a:bodyPr/>
        <a:lstStyle/>
        <a:p>
          <a:endParaRPr lang="ru-RU"/>
        </a:p>
      </dgm:t>
    </dgm:pt>
    <dgm:pt modelId="{5C1B6389-0844-41C6-8EB9-457214D46141}" type="pres">
      <dgm:prSet presAssocID="{331FDDB3-3AC3-4200-844F-D0FDC2F3AC17}" presName="img" presStyleLbl="fgImgPlace1" presStyleIdx="0" presStyleCnt="3" custScaleX="48913"/>
      <dgm:spPr>
        <a:blipFill rotWithShape="0">
          <a:blip xmlns:r="http://schemas.openxmlformats.org/officeDocument/2006/relationships" r:embed="rId1"/>
          <a:stretch>
            <a:fillRect/>
          </a:stretch>
        </a:blipFill>
      </dgm:spPr>
    </dgm:pt>
    <dgm:pt modelId="{458E7E82-BBDF-4AEC-B7D6-7542D7674610}" type="pres">
      <dgm:prSet presAssocID="{331FDDB3-3AC3-4200-844F-D0FDC2F3AC17}" presName="text" presStyleLbl="node1" presStyleIdx="0" presStyleCnt="3">
        <dgm:presLayoutVars>
          <dgm:bulletEnabled val="1"/>
        </dgm:presLayoutVars>
      </dgm:prSet>
      <dgm:spPr/>
      <dgm:t>
        <a:bodyPr/>
        <a:lstStyle/>
        <a:p>
          <a:endParaRPr lang="ru-RU"/>
        </a:p>
      </dgm:t>
    </dgm:pt>
    <dgm:pt modelId="{FB1DC9CA-27ED-456E-8E36-E9E75611C04E}" type="pres">
      <dgm:prSet presAssocID="{6D444D12-AE1E-44A0-AF15-6C1A5843B0CE}" presName="spacer" presStyleCnt="0"/>
      <dgm:spPr/>
    </dgm:pt>
    <dgm:pt modelId="{6C3846DD-D011-4494-B843-E7754665D35F}" type="pres">
      <dgm:prSet presAssocID="{0445A8BD-0609-4F7E-A49F-3B5236364BD9}" presName="comp" presStyleCnt="0"/>
      <dgm:spPr/>
    </dgm:pt>
    <dgm:pt modelId="{0ED045A7-6B9B-4A51-865F-BC5FA0FDB868}" type="pres">
      <dgm:prSet presAssocID="{0445A8BD-0609-4F7E-A49F-3B5236364BD9}" presName="box" presStyleLbl="node1" presStyleIdx="1" presStyleCnt="3"/>
      <dgm:spPr/>
      <dgm:t>
        <a:bodyPr/>
        <a:lstStyle/>
        <a:p>
          <a:endParaRPr lang="ru-RU"/>
        </a:p>
      </dgm:t>
    </dgm:pt>
    <dgm:pt modelId="{9FC75BF9-747C-430A-BAF5-025BBE48C0B5}" type="pres">
      <dgm:prSet presAssocID="{0445A8BD-0609-4F7E-A49F-3B5236364BD9}" presName="img" presStyleLbl="fgImgPlace1" presStyleIdx="1" presStyleCnt="3" custScaleX="48913"/>
      <dgm:spPr>
        <a:blipFill rotWithShape="0">
          <a:blip xmlns:r="http://schemas.openxmlformats.org/officeDocument/2006/relationships" r:embed="rId2"/>
          <a:stretch>
            <a:fillRect/>
          </a:stretch>
        </a:blipFill>
      </dgm:spPr>
    </dgm:pt>
    <dgm:pt modelId="{409B2DE9-F28B-49F3-A78C-2A1B58DE4DFE}" type="pres">
      <dgm:prSet presAssocID="{0445A8BD-0609-4F7E-A49F-3B5236364BD9}" presName="text" presStyleLbl="node1" presStyleIdx="1" presStyleCnt="3">
        <dgm:presLayoutVars>
          <dgm:bulletEnabled val="1"/>
        </dgm:presLayoutVars>
      </dgm:prSet>
      <dgm:spPr/>
      <dgm:t>
        <a:bodyPr/>
        <a:lstStyle/>
        <a:p>
          <a:endParaRPr lang="ru-RU"/>
        </a:p>
      </dgm:t>
    </dgm:pt>
    <dgm:pt modelId="{2B52BAFA-62D4-4304-8C71-D9D038AA7244}" type="pres">
      <dgm:prSet presAssocID="{ED8A9D1A-6B95-4B71-98CA-0D8F7550AB4C}" presName="spacer" presStyleCnt="0"/>
      <dgm:spPr/>
    </dgm:pt>
    <dgm:pt modelId="{65480FBF-A431-4DA7-BF7D-74F10BE50139}" type="pres">
      <dgm:prSet presAssocID="{704618C3-70F5-4DE6-810E-00A903E9B8BF}" presName="comp" presStyleCnt="0"/>
      <dgm:spPr/>
    </dgm:pt>
    <dgm:pt modelId="{63F29138-F84E-45E2-99BB-CE9972F8FC00}" type="pres">
      <dgm:prSet presAssocID="{704618C3-70F5-4DE6-810E-00A903E9B8BF}" presName="box" presStyleLbl="node1" presStyleIdx="2" presStyleCnt="3"/>
      <dgm:spPr/>
      <dgm:t>
        <a:bodyPr/>
        <a:lstStyle/>
        <a:p>
          <a:endParaRPr lang="ru-RU"/>
        </a:p>
      </dgm:t>
    </dgm:pt>
    <dgm:pt modelId="{328566C7-E2F9-44C8-BCC7-A1626C0542BB}" type="pres">
      <dgm:prSet presAssocID="{704618C3-70F5-4DE6-810E-00A903E9B8BF}" presName="img" presStyleLbl="fgImgPlace1" presStyleIdx="2" presStyleCnt="3" custScaleX="48913"/>
      <dgm:spPr>
        <a:blipFill rotWithShape="0">
          <a:blip xmlns:r="http://schemas.openxmlformats.org/officeDocument/2006/relationships" r:embed="rId3"/>
          <a:stretch>
            <a:fillRect/>
          </a:stretch>
        </a:blipFill>
      </dgm:spPr>
    </dgm:pt>
    <dgm:pt modelId="{1E00A2AC-3CE9-4786-91D9-885C0F86E7E2}" type="pres">
      <dgm:prSet presAssocID="{704618C3-70F5-4DE6-810E-00A903E9B8BF}" presName="text" presStyleLbl="node1" presStyleIdx="2" presStyleCnt="3">
        <dgm:presLayoutVars>
          <dgm:bulletEnabled val="1"/>
        </dgm:presLayoutVars>
      </dgm:prSet>
      <dgm:spPr/>
      <dgm:t>
        <a:bodyPr/>
        <a:lstStyle/>
        <a:p>
          <a:endParaRPr lang="ru-RU"/>
        </a:p>
      </dgm:t>
    </dgm:pt>
  </dgm:ptLst>
  <dgm:cxnLst>
    <dgm:cxn modelId="{02DB9973-ADAD-4A8D-8670-DAF889A55727}" srcId="{5A942120-77F1-47D6-B265-B41DEB2A92FD}" destId="{0445A8BD-0609-4F7E-A49F-3B5236364BD9}" srcOrd="1" destOrd="0" parTransId="{9DC7E3F3-1D64-464F-AA5B-405930BE8665}" sibTransId="{ED8A9D1A-6B95-4B71-98CA-0D8F7550AB4C}"/>
    <dgm:cxn modelId="{74F2D4CA-D3F0-48CD-A65D-CE0537AF70F6}" srcId="{5A942120-77F1-47D6-B265-B41DEB2A92FD}" destId="{704618C3-70F5-4DE6-810E-00A903E9B8BF}" srcOrd="2" destOrd="0" parTransId="{82B119A1-6426-4D03-9336-CD04F431F6B5}" sibTransId="{67155EEA-D9DD-4526-B586-9495232680D0}"/>
    <dgm:cxn modelId="{F73AD7A0-2F7E-451F-ADBB-4AD5BDF11978}" type="presOf" srcId="{704618C3-70F5-4DE6-810E-00A903E9B8BF}" destId="{1E00A2AC-3CE9-4786-91D9-885C0F86E7E2}" srcOrd="1" destOrd="0" presId="urn:microsoft.com/office/officeart/2005/8/layout/vList4#4"/>
    <dgm:cxn modelId="{6A023C12-D448-4DA0-8875-F86EAA7AD9AD}" srcId="{5A942120-77F1-47D6-B265-B41DEB2A92FD}" destId="{331FDDB3-3AC3-4200-844F-D0FDC2F3AC17}" srcOrd="0" destOrd="0" parTransId="{846F3B0C-D141-4892-BA6E-06BD72D7102A}" sibTransId="{6D444D12-AE1E-44A0-AF15-6C1A5843B0CE}"/>
    <dgm:cxn modelId="{EA62F683-5192-4BEE-A84C-C2AEB7F28963}" type="presOf" srcId="{331FDDB3-3AC3-4200-844F-D0FDC2F3AC17}" destId="{458E7E82-BBDF-4AEC-B7D6-7542D7674610}" srcOrd="1" destOrd="0" presId="urn:microsoft.com/office/officeart/2005/8/layout/vList4#4"/>
    <dgm:cxn modelId="{9EC18AB9-BF5A-4293-8FD8-9503B0E27161}" type="presOf" srcId="{0445A8BD-0609-4F7E-A49F-3B5236364BD9}" destId="{409B2DE9-F28B-49F3-A78C-2A1B58DE4DFE}" srcOrd="1" destOrd="0" presId="urn:microsoft.com/office/officeart/2005/8/layout/vList4#4"/>
    <dgm:cxn modelId="{68BE9E54-A02D-4664-8D6E-3EDEACF8E173}" type="presOf" srcId="{0445A8BD-0609-4F7E-A49F-3B5236364BD9}" destId="{0ED045A7-6B9B-4A51-865F-BC5FA0FDB868}" srcOrd="0" destOrd="0" presId="urn:microsoft.com/office/officeart/2005/8/layout/vList4#4"/>
    <dgm:cxn modelId="{53B9F588-EA12-4B05-8D3D-EEBD51C786AF}" type="presOf" srcId="{704618C3-70F5-4DE6-810E-00A903E9B8BF}" destId="{63F29138-F84E-45E2-99BB-CE9972F8FC00}" srcOrd="0" destOrd="0" presId="urn:microsoft.com/office/officeart/2005/8/layout/vList4#4"/>
    <dgm:cxn modelId="{B33001E4-F936-42E4-93C1-6E5D48FF9E34}" type="presOf" srcId="{5A942120-77F1-47D6-B265-B41DEB2A92FD}" destId="{F891D089-2CF6-43AA-BFDA-062A194CFD0A}" srcOrd="0" destOrd="0" presId="urn:microsoft.com/office/officeart/2005/8/layout/vList4#4"/>
    <dgm:cxn modelId="{4A59FE01-3E9B-481C-94E0-0C4948C52BFE}" type="presOf" srcId="{331FDDB3-3AC3-4200-844F-D0FDC2F3AC17}" destId="{2F1ABF2A-9B67-443C-961D-1006EBB8E659}" srcOrd="0" destOrd="0" presId="urn:microsoft.com/office/officeart/2005/8/layout/vList4#4"/>
    <dgm:cxn modelId="{9487457F-2570-4471-8E20-B090DEAF67AC}" type="presParOf" srcId="{F891D089-2CF6-43AA-BFDA-062A194CFD0A}" destId="{70C60854-1CDE-4B1D-AFB8-85D9324E305A}" srcOrd="0" destOrd="0" presId="urn:microsoft.com/office/officeart/2005/8/layout/vList4#4"/>
    <dgm:cxn modelId="{A563346A-C5D9-4A62-8C79-376572065317}" type="presParOf" srcId="{70C60854-1CDE-4B1D-AFB8-85D9324E305A}" destId="{2F1ABF2A-9B67-443C-961D-1006EBB8E659}" srcOrd="0" destOrd="0" presId="urn:microsoft.com/office/officeart/2005/8/layout/vList4#4"/>
    <dgm:cxn modelId="{5C0E4F93-6EE9-4955-BDD8-0DA0A93B3571}" type="presParOf" srcId="{70C60854-1CDE-4B1D-AFB8-85D9324E305A}" destId="{5C1B6389-0844-41C6-8EB9-457214D46141}" srcOrd="1" destOrd="0" presId="urn:microsoft.com/office/officeart/2005/8/layout/vList4#4"/>
    <dgm:cxn modelId="{FF75D088-30AE-4B18-BA67-BCDE662DC2DA}" type="presParOf" srcId="{70C60854-1CDE-4B1D-AFB8-85D9324E305A}" destId="{458E7E82-BBDF-4AEC-B7D6-7542D7674610}" srcOrd="2" destOrd="0" presId="urn:microsoft.com/office/officeart/2005/8/layout/vList4#4"/>
    <dgm:cxn modelId="{6C9F2EA0-6C1C-44CA-8E9D-0BFC8A853ED6}" type="presParOf" srcId="{F891D089-2CF6-43AA-BFDA-062A194CFD0A}" destId="{FB1DC9CA-27ED-456E-8E36-E9E75611C04E}" srcOrd="1" destOrd="0" presId="urn:microsoft.com/office/officeart/2005/8/layout/vList4#4"/>
    <dgm:cxn modelId="{6A2E6316-8C84-4793-8D06-9A66E75D5C52}" type="presParOf" srcId="{F891D089-2CF6-43AA-BFDA-062A194CFD0A}" destId="{6C3846DD-D011-4494-B843-E7754665D35F}" srcOrd="2" destOrd="0" presId="urn:microsoft.com/office/officeart/2005/8/layout/vList4#4"/>
    <dgm:cxn modelId="{1D74902B-CF0D-4E9B-9B5B-FDC09102AEB6}" type="presParOf" srcId="{6C3846DD-D011-4494-B843-E7754665D35F}" destId="{0ED045A7-6B9B-4A51-865F-BC5FA0FDB868}" srcOrd="0" destOrd="0" presId="urn:microsoft.com/office/officeart/2005/8/layout/vList4#4"/>
    <dgm:cxn modelId="{16B6485F-7DE2-444B-A7F9-12BFC1F481A7}" type="presParOf" srcId="{6C3846DD-D011-4494-B843-E7754665D35F}" destId="{9FC75BF9-747C-430A-BAF5-025BBE48C0B5}" srcOrd="1" destOrd="0" presId="urn:microsoft.com/office/officeart/2005/8/layout/vList4#4"/>
    <dgm:cxn modelId="{60DF4A79-82D5-4E95-B53C-977B8973B91C}" type="presParOf" srcId="{6C3846DD-D011-4494-B843-E7754665D35F}" destId="{409B2DE9-F28B-49F3-A78C-2A1B58DE4DFE}" srcOrd="2" destOrd="0" presId="urn:microsoft.com/office/officeart/2005/8/layout/vList4#4"/>
    <dgm:cxn modelId="{28BC5FE8-6E84-425D-890E-802CDC655D63}" type="presParOf" srcId="{F891D089-2CF6-43AA-BFDA-062A194CFD0A}" destId="{2B52BAFA-62D4-4304-8C71-D9D038AA7244}" srcOrd="3" destOrd="0" presId="urn:microsoft.com/office/officeart/2005/8/layout/vList4#4"/>
    <dgm:cxn modelId="{28AE34EF-D633-46EB-920A-DDA3C11CFA0A}" type="presParOf" srcId="{F891D089-2CF6-43AA-BFDA-062A194CFD0A}" destId="{65480FBF-A431-4DA7-BF7D-74F10BE50139}" srcOrd="4" destOrd="0" presId="urn:microsoft.com/office/officeart/2005/8/layout/vList4#4"/>
    <dgm:cxn modelId="{AA664AF4-0E3E-4C54-A98F-8CF2A9C8A0B4}" type="presParOf" srcId="{65480FBF-A431-4DA7-BF7D-74F10BE50139}" destId="{63F29138-F84E-45E2-99BB-CE9972F8FC00}" srcOrd="0" destOrd="0" presId="urn:microsoft.com/office/officeart/2005/8/layout/vList4#4"/>
    <dgm:cxn modelId="{F1595463-BAE7-4A3B-B663-C60375EE6341}" type="presParOf" srcId="{65480FBF-A431-4DA7-BF7D-74F10BE50139}" destId="{328566C7-E2F9-44C8-BCC7-A1626C0542BB}" srcOrd="1" destOrd="0" presId="urn:microsoft.com/office/officeart/2005/8/layout/vList4#4"/>
    <dgm:cxn modelId="{0114ECB6-A866-4BDC-A874-526D2E01306F}" type="presParOf" srcId="{65480FBF-A431-4DA7-BF7D-74F10BE50139}" destId="{1E00A2AC-3CE9-4786-91D9-885C0F86E7E2}" srcOrd="2" destOrd="0" presId="urn:microsoft.com/office/officeart/2005/8/layout/vList4#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F3724A-45C3-47E1-A0F0-34774730827F}">
      <dsp:nvSpPr>
        <dsp:cNvPr id="0" name=""/>
        <dsp:cNvSpPr/>
      </dsp:nvSpPr>
      <dsp:spPr>
        <a:xfrm>
          <a:off x="0" y="0"/>
          <a:ext cx="8329642" cy="101943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b="1" kern="1200" dirty="0" err="1" smtClean="0"/>
            <a:t>Pavel</a:t>
          </a:r>
          <a:r>
            <a:rPr lang="en-US" sz="1000" b="1" kern="1200" dirty="0" smtClean="0"/>
            <a:t> </a:t>
          </a:r>
          <a:r>
            <a:rPr lang="en-US" sz="1000" b="1" kern="1200" dirty="0" err="1" smtClean="0"/>
            <a:t>Fedorov</a:t>
          </a:r>
          <a:r>
            <a:rPr lang="en-US" sz="1000" b="1" kern="1200" dirty="0" smtClean="0"/>
            <a:t> </a:t>
          </a:r>
        </a:p>
        <a:p>
          <a:pPr lvl="0" algn="l" defTabSz="444500">
            <a:lnSpc>
              <a:spcPct val="90000"/>
            </a:lnSpc>
            <a:spcBef>
              <a:spcPct val="0"/>
            </a:spcBef>
            <a:spcAft>
              <a:spcPct val="35000"/>
            </a:spcAft>
          </a:pPr>
          <a:r>
            <a:rPr lang="en-US" sz="1000" kern="1200" dirty="0" smtClean="0"/>
            <a:t>Chief of NSR YD Board, co-</a:t>
          </a:r>
          <a:r>
            <a:rPr lang="en-US" sz="1000" kern="1200" dirty="0" err="1" smtClean="0"/>
            <a:t>ordinator</a:t>
          </a:r>
          <a:r>
            <a:rPr lang="en-US" sz="1000" kern="1200" dirty="0" smtClean="0"/>
            <a:t> in field of Nuclear Energy.</a:t>
          </a:r>
        </a:p>
        <a:p>
          <a:pPr lvl="0" algn="l" defTabSz="444500">
            <a:lnSpc>
              <a:spcPct val="90000"/>
            </a:lnSpc>
            <a:spcBef>
              <a:spcPct val="0"/>
            </a:spcBef>
            <a:spcAft>
              <a:spcPct val="35000"/>
            </a:spcAft>
          </a:pPr>
          <a:r>
            <a:rPr lang="en-US" sz="1000" kern="1200" dirty="0" smtClean="0"/>
            <a:t> </a:t>
          </a:r>
          <a:r>
            <a:rPr lang="en-US" sz="1000" kern="1200" dirty="0" err="1" smtClean="0"/>
            <a:t>Pavel</a:t>
          </a:r>
          <a:r>
            <a:rPr lang="en-US" sz="1000" kern="1200" dirty="0" smtClean="0"/>
            <a:t> graduated Moscow research nuclear University “</a:t>
          </a:r>
          <a:r>
            <a:rPr lang="en-US" sz="1000" kern="1200" dirty="0" err="1" smtClean="0"/>
            <a:t>Mephy</a:t>
          </a:r>
          <a:r>
            <a:rPr lang="en-US" sz="1000" kern="1200" dirty="0" smtClean="0"/>
            <a:t>”. </a:t>
          </a:r>
          <a:r>
            <a:rPr lang="en-US" sz="1000" kern="1200" dirty="0" err="1" smtClean="0"/>
            <a:t>Pavel</a:t>
          </a:r>
          <a:r>
            <a:rPr lang="en-US" sz="1000" kern="1200" dirty="0" smtClean="0"/>
            <a:t> works at </a:t>
          </a:r>
          <a:r>
            <a:rPr lang="en-US" sz="1000" kern="1200" dirty="0" err="1" smtClean="0"/>
            <a:t>Kurskaya</a:t>
          </a:r>
          <a:r>
            <a:rPr lang="en-US" sz="1000" kern="1200" dirty="0" smtClean="0"/>
            <a:t> NPP in the capacity of deputy of exploitation technical support department head.</a:t>
          </a:r>
          <a:endParaRPr lang="ru-RU" sz="1000" kern="1200" dirty="0"/>
        </a:p>
      </dsp:txBody>
      <dsp:txXfrm>
        <a:off x="1770772" y="0"/>
        <a:ext cx="6558869" cy="1019439"/>
      </dsp:txXfrm>
    </dsp:sp>
    <dsp:sp modelId="{35B6E306-5FA6-44C1-B5DE-0911B90B5B37}">
      <dsp:nvSpPr>
        <dsp:cNvPr id="0" name=""/>
        <dsp:cNvSpPr/>
      </dsp:nvSpPr>
      <dsp:spPr>
        <a:xfrm>
          <a:off x="475462" y="47894"/>
          <a:ext cx="924690" cy="923649"/>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424B665-1E49-415D-8292-38711B4D9E31}">
      <dsp:nvSpPr>
        <dsp:cNvPr id="0" name=""/>
        <dsp:cNvSpPr/>
      </dsp:nvSpPr>
      <dsp:spPr>
        <a:xfrm>
          <a:off x="0" y="1124283"/>
          <a:ext cx="8329642" cy="104843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b="1" kern="1200" dirty="0" smtClean="0"/>
            <a:t>Ivan </a:t>
          </a:r>
          <a:r>
            <a:rPr lang="en-US" sz="1000" b="1" kern="1200" dirty="0" err="1" smtClean="0"/>
            <a:t>Tsarapkin</a:t>
          </a:r>
          <a:endParaRPr lang="en-US" sz="1000" b="1" kern="1200" dirty="0" smtClean="0"/>
        </a:p>
        <a:p>
          <a:pPr lvl="0" algn="l" defTabSz="444500">
            <a:lnSpc>
              <a:spcPct val="90000"/>
            </a:lnSpc>
            <a:spcBef>
              <a:spcPct val="0"/>
            </a:spcBef>
            <a:spcAft>
              <a:spcPct val="35000"/>
            </a:spcAft>
          </a:pPr>
          <a:r>
            <a:rPr lang="en-US" sz="1000" kern="1200" dirty="0" smtClean="0"/>
            <a:t>Executive secretary.</a:t>
          </a:r>
          <a:endParaRPr lang="ru-RU" sz="1000" kern="1200" dirty="0" smtClean="0"/>
        </a:p>
        <a:p>
          <a:pPr lvl="0" algn="l" defTabSz="444500">
            <a:lnSpc>
              <a:spcPct val="90000"/>
            </a:lnSpc>
            <a:spcBef>
              <a:spcPct val="0"/>
            </a:spcBef>
            <a:spcAft>
              <a:spcPct val="35000"/>
            </a:spcAft>
          </a:pPr>
          <a:r>
            <a:rPr lang="en-US" sz="1000" kern="1200" dirty="0" smtClean="0"/>
            <a:t>Ivan graduated </a:t>
          </a:r>
          <a:r>
            <a:rPr lang="en-US" sz="1000" kern="1200" dirty="0" err="1" smtClean="0"/>
            <a:t>Obninsk</a:t>
          </a:r>
          <a:r>
            <a:rPr lang="en-US" sz="1000" kern="1200" dirty="0" smtClean="0"/>
            <a:t> department of Moscow research nuclear University “</a:t>
          </a:r>
          <a:r>
            <a:rPr lang="en-US" sz="1000" kern="1200" dirty="0" err="1" smtClean="0"/>
            <a:t>Mephy</a:t>
          </a:r>
          <a:r>
            <a:rPr lang="en-US" sz="1000" kern="1200" dirty="0" smtClean="0"/>
            <a:t>”.</a:t>
          </a:r>
          <a:endParaRPr lang="ru-RU" sz="1000" kern="1200" dirty="0" smtClean="0"/>
        </a:p>
        <a:p>
          <a:pPr lvl="0" algn="l" defTabSz="444500">
            <a:lnSpc>
              <a:spcPct val="90000"/>
            </a:lnSpc>
            <a:spcBef>
              <a:spcPct val="0"/>
            </a:spcBef>
            <a:spcAft>
              <a:spcPct val="35000"/>
            </a:spcAft>
          </a:pPr>
          <a:r>
            <a:rPr lang="en-US" sz="1000" kern="1200" dirty="0" smtClean="0"/>
            <a:t>Ivan works at Federal State Unitary Enterprise “State Scientific Center of the Russian Federation – Institute for Physics and Power Engineering named after A. I. </a:t>
          </a:r>
          <a:r>
            <a:rPr lang="en-US" sz="1000" kern="1200" dirty="0" err="1" smtClean="0"/>
            <a:t>Leypunsky</a:t>
          </a:r>
          <a:r>
            <a:rPr lang="en-US" sz="1000" kern="1200" dirty="0" smtClean="0"/>
            <a:t>” in the capacity of technical support department head.</a:t>
          </a:r>
          <a:endParaRPr lang="ru-RU" sz="1000" kern="1200" dirty="0"/>
        </a:p>
      </dsp:txBody>
      <dsp:txXfrm>
        <a:off x="1770772" y="1124283"/>
        <a:ext cx="6558869" cy="1048438"/>
      </dsp:txXfrm>
    </dsp:sp>
    <dsp:sp modelId="{D6F84548-CD80-4865-BD71-06BBAEF59001}">
      <dsp:nvSpPr>
        <dsp:cNvPr id="0" name=""/>
        <dsp:cNvSpPr/>
      </dsp:nvSpPr>
      <dsp:spPr>
        <a:xfrm>
          <a:off x="546898" y="1229126"/>
          <a:ext cx="781820" cy="838751"/>
        </a:xfrm>
        <a:prstGeom prst="roundRect">
          <a:avLst>
            <a:gd name="adj" fmla="val 10000"/>
          </a:avLst>
        </a:prstGeom>
        <a:blipFill rotWithShape="0">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7AF9CE7-9CD5-4CBF-BF2A-871324A998F4}">
      <dsp:nvSpPr>
        <dsp:cNvPr id="0" name=""/>
        <dsp:cNvSpPr/>
      </dsp:nvSpPr>
      <dsp:spPr>
        <a:xfrm>
          <a:off x="0" y="2277565"/>
          <a:ext cx="8329642" cy="104843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b="1" kern="1200" dirty="0" smtClean="0"/>
            <a:t>Andrei </a:t>
          </a:r>
          <a:r>
            <a:rPr lang="en-US" sz="1000" b="1" kern="1200" dirty="0" err="1" smtClean="0"/>
            <a:t>Rusinkevich</a:t>
          </a:r>
          <a:r>
            <a:rPr lang="en-US" sz="1000" b="1" kern="1200" dirty="0" smtClean="0"/>
            <a:t> </a:t>
          </a:r>
        </a:p>
        <a:p>
          <a:pPr lvl="0" algn="l" defTabSz="444500">
            <a:lnSpc>
              <a:spcPct val="90000"/>
            </a:lnSpc>
            <a:spcBef>
              <a:spcPct val="0"/>
            </a:spcBef>
            <a:spcAft>
              <a:spcPct val="35000"/>
            </a:spcAft>
          </a:pPr>
          <a:r>
            <a:rPr lang="en-US" sz="1000" kern="1200" dirty="0" smtClean="0"/>
            <a:t>- co-</a:t>
          </a:r>
          <a:r>
            <a:rPr lang="en-US" sz="1000" kern="1200" dirty="0" err="1" smtClean="0"/>
            <a:t>ordinator</a:t>
          </a:r>
          <a:r>
            <a:rPr lang="en-US" sz="1000" kern="1200" dirty="0" smtClean="0"/>
            <a:t> in field of science.</a:t>
          </a:r>
        </a:p>
        <a:p>
          <a:pPr lvl="0" algn="l" defTabSz="444500">
            <a:lnSpc>
              <a:spcPct val="90000"/>
            </a:lnSpc>
            <a:spcBef>
              <a:spcPct val="0"/>
            </a:spcBef>
            <a:spcAft>
              <a:spcPct val="35000"/>
            </a:spcAft>
          </a:pPr>
          <a:r>
            <a:rPr lang="en-US" sz="1000" kern="1200" dirty="0" smtClean="0"/>
            <a:t>Andrei graduated Moscow Aviation Institute and work now </a:t>
          </a:r>
          <a:r>
            <a:rPr lang="en-US" sz="1000" b="0" kern="1200" dirty="0" smtClean="0"/>
            <a:t>in National Research Centre "</a:t>
          </a:r>
          <a:r>
            <a:rPr lang="en-US" sz="1000" b="0" kern="1200" dirty="0" err="1" smtClean="0"/>
            <a:t>Kurchatov</a:t>
          </a:r>
          <a:r>
            <a:rPr lang="en-US" sz="1000" b="0" kern="1200" dirty="0" smtClean="0"/>
            <a:t> Institute" by laboratory head.</a:t>
          </a:r>
          <a:endParaRPr lang="ru-RU" sz="1000" b="0" kern="1200" dirty="0"/>
        </a:p>
      </dsp:txBody>
      <dsp:txXfrm>
        <a:off x="1770772" y="2277565"/>
        <a:ext cx="6558869" cy="1048438"/>
      </dsp:txXfrm>
    </dsp:sp>
    <dsp:sp modelId="{08AA8129-41F2-4937-B2C5-ED03628E2031}">
      <dsp:nvSpPr>
        <dsp:cNvPr id="0" name=""/>
        <dsp:cNvSpPr/>
      </dsp:nvSpPr>
      <dsp:spPr>
        <a:xfrm>
          <a:off x="475462" y="2382409"/>
          <a:ext cx="924690" cy="838751"/>
        </a:xfrm>
        <a:prstGeom prst="roundRect">
          <a:avLst>
            <a:gd name="adj" fmla="val 10000"/>
          </a:avLst>
        </a:prstGeom>
        <a:blipFill rotWithShape="0">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2BC2C4-1ECD-4FE8-8FF6-3BB774F1B1DD}">
      <dsp:nvSpPr>
        <dsp:cNvPr id="0" name=""/>
        <dsp:cNvSpPr/>
      </dsp:nvSpPr>
      <dsp:spPr>
        <a:xfrm>
          <a:off x="0" y="0"/>
          <a:ext cx="8286808" cy="107157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b="1" kern="1200" dirty="0" smtClean="0"/>
            <a:t>Alexander Zhukov</a:t>
          </a:r>
        </a:p>
        <a:p>
          <a:pPr lvl="0" algn="l" defTabSz="444500">
            <a:lnSpc>
              <a:spcPct val="90000"/>
            </a:lnSpc>
            <a:spcBef>
              <a:spcPct val="0"/>
            </a:spcBef>
            <a:spcAft>
              <a:spcPct val="35000"/>
            </a:spcAft>
          </a:pPr>
          <a:r>
            <a:rPr lang="en-US" sz="1000" kern="1200" dirty="0" smtClean="0"/>
            <a:t>co-</a:t>
          </a:r>
          <a:r>
            <a:rPr lang="en-US" sz="1000" kern="1200" dirty="0" err="1" smtClean="0"/>
            <a:t>ordinator</a:t>
          </a:r>
          <a:r>
            <a:rPr lang="en-US" sz="1000" kern="1200" dirty="0" smtClean="0"/>
            <a:t> in field of international cooperation of NSR YD.</a:t>
          </a:r>
        </a:p>
        <a:p>
          <a:pPr lvl="0" algn="l" defTabSz="444500">
            <a:lnSpc>
              <a:spcPct val="90000"/>
            </a:lnSpc>
            <a:spcBef>
              <a:spcPct val="0"/>
            </a:spcBef>
            <a:spcAft>
              <a:spcPct val="35000"/>
            </a:spcAft>
          </a:pPr>
          <a:r>
            <a:rPr lang="en-US" sz="1000" kern="1200" dirty="0" smtClean="0"/>
            <a:t>Alexander graduated </a:t>
          </a:r>
          <a:r>
            <a:rPr lang="en-US" sz="1000" kern="1200" dirty="0" err="1" smtClean="0"/>
            <a:t>Obninsk</a:t>
          </a:r>
          <a:r>
            <a:rPr lang="en-US" sz="1000" kern="1200" dirty="0" smtClean="0"/>
            <a:t> department of Moscow research nuclear University “</a:t>
          </a:r>
          <a:r>
            <a:rPr lang="en-US" sz="1000" kern="1200" dirty="0" err="1" smtClean="0"/>
            <a:t>Mephy</a:t>
          </a:r>
          <a:r>
            <a:rPr lang="en-US" sz="1000" kern="1200" dirty="0" smtClean="0"/>
            <a:t>”.</a:t>
          </a:r>
        </a:p>
        <a:p>
          <a:pPr lvl="0" algn="l" defTabSz="444500">
            <a:lnSpc>
              <a:spcPct val="90000"/>
            </a:lnSpc>
            <a:spcBef>
              <a:spcPct val="0"/>
            </a:spcBef>
            <a:spcAft>
              <a:spcPct val="35000"/>
            </a:spcAft>
          </a:pPr>
          <a:r>
            <a:rPr lang="en-US" sz="1000" kern="1200" dirty="0" smtClean="0"/>
            <a:t>Works now at Federal State Unitary Enterprise “State Scientific Center of the Russian Federation – Institute for Physics and Power Engineering named after A. I. </a:t>
          </a:r>
          <a:r>
            <a:rPr lang="en-US" sz="1000" kern="1200" dirty="0" err="1" smtClean="0"/>
            <a:t>Leypunsky</a:t>
          </a:r>
          <a:r>
            <a:rPr lang="en-US" sz="1000" kern="1200" dirty="0" smtClean="0"/>
            <a:t>” in the capacity of engineer-operator of fast critical facility.</a:t>
          </a:r>
          <a:endParaRPr lang="ru-RU" sz="1000" kern="1200" dirty="0"/>
        </a:p>
      </dsp:txBody>
      <dsp:txXfrm>
        <a:off x="1764518" y="0"/>
        <a:ext cx="6522289" cy="1071570"/>
      </dsp:txXfrm>
    </dsp:sp>
    <dsp:sp modelId="{6AD58059-F53C-4331-87FE-6F4A27CBD7A8}">
      <dsp:nvSpPr>
        <dsp:cNvPr id="0" name=""/>
        <dsp:cNvSpPr/>
      </dsp:nvSpPr>
      <dsp:spPr>
        <a:xfrm>
          <a:off x="514354" y="107157"/>
          <a:ext cx="842967" cy="857256"/>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6BB865-7386-46DF-907F-CA3BF31478B1}">
      <dsp:nvSpPr>
        <dsp:cNvPr id="0" name=""/>
        <dsp:cNvSpPr/>
      </dsp:nvSpPr>
      <dsp:spPr>
        <a:xfrm>
          <a:off x="0" y="0"/>
          <a:ext cx="7572428" cy="93513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n-US" sz="900" b="1" kern="1200" dirty="0" err="1" smtClean="0"/>
            <a:t>Eugeniy</a:t>
          </a:r>
          <a:r>
            <a:rPr lang="en-US" sz="900" b="1" kern="1200" dirty="0" smtClean="0"/>
            <a:t> </a:t>
          </a:r>
          <a:r>
            <a:rPr lang="en-US" sz="900" b="1" kern="1200" dirty="0" err="1" smtClean="0"/>
            <a:t>Churkin</a:t>
          </a:r>
          <a:r>
            <a:rPr lang="en-US" sz="900" b="1" kern="1200" dirty="0" smtClean="0"/>
            <a:t> </a:t>
          </a:r>
        </a:p>
        <a:p>
          <a:pPr lvl="0" algn="l" defTabSz="400050">
            <a:lnSpc>
              <a:spcPct val="90000"/>
            </a:lnSpc>
            <a:spcBef>
              <a:spcPct val="0"/>
            </a:spcBef>
            <a:spcAft>
              <a:spcPct val="35000"/>
            </a:spcAft>
          </a:pPr>
          <a:r>
            <a:rPr lang="en-US" sz="900" kern="1200" dirty="0" smtClean="0"/>
            <a:t>co-</a:t>
          </a:r>
          <a:r>
            <a:rPr lang="en-US" sz="900" kern="1200" dirty="0" err="1" smtClean="0"/>
            <a:t>ordinator</a:t>
          </a:r>
          <a:r>
            <a:rPr lang="en-US" sz="900" kern="1200" dirty="0" smtClean="0"/>
            <a:t> with youth organization.</a:t>
          </a:r>
          <a:endParaRPr lang="ru-RU" sz="900" kern="1200" dirty="0" smtClean="0"/>
        </a:p>
        <a:p>
          <a:pPr lvl="0" algn="l" defTabSz="400050">
            <a:lnSpc>
              <a:spcPct val="90000"/>
            </a:lnSpc>
            <a:spcBef>
              <a:spcPct val="0"/>
            </a:spcBef>
            <a:spcAft>
              <a:spcPct val="35000"/>
            </a:spcAft>
          </a:pPr>
          <a:r>
            <a:rPr lang="en-US" sz="900" kern="1200" dirty="0" smtClean="0"/>
            <a:t>President of International association of young nuclear specialists.</a:t>
          </a:r>
          <a:endParaRPr lang="ru-RU" sz="900" kern="1200" dirty="0" smtClean="0"/>
        </a:p>
        <a:p>
          <a:pPr lvl="0" algn="l" defTabSz="400050">
            <a:lnSpc>
              <a:spcPct val="90000"/>
            </a:lnSpc>
            <a:spcBef>
              <a:spcPct val="0"/>
            </a:spcBef>
            <a:spcAft>
              <a:spcPct val="35000"/>
            </a:spcAft>
          </a:pPr>
          <a:r>
            <a:rPr lang="en-US" sz="900" kern="1200" dirty="0" err="1" smtClean="0"/>
            <a:t>Eugeniy</a:t>
          </a:r>
          <a:r>
            <a:rPr lang="en-US" sz="900" kern="1200" dirty="0" smtClean="0"/>
            <a:t> graduated </a:t>
          </a:r>
          <a:r>
            <a:rPr lang="en-US" sz="900" kern="1200" dirty="0" err="1" smtClean="0"/>
            <a:t>Obninsk</a:t>
          </a:r>
          <a:r>
            <a:rPr lang="en-US" sz="900" kern="1200" dirty="0" smtClean="0"/>
            <a:t> department of Moscow research nuclear University “</a:t>
          </a:r>
          <a:r>
            <a:rPr lang="en-US" sz="900" kern="1200" dirty="0" err="1" smtClean="0"/>
            <a:t>Mephy</a:t>
          </a:r>
          <a:r>
            <a:rPr lang="en-US" sz="900" kern="1200" dirty="0" smtClean="0"/>
            <a:t>”.</a:t>
          </a:r>
          <a:endParaRPr lang="ru-RU" sz="900" kern="1200" dirty="0" smtClean="0"/>
        </a:p>
        <a:p>
          <a:pPr lvl="0" algn="l" defTabSz="400050">
            <a:lnSpc>
              <a:spcPct val="90000"/>
            </a:lnSpc>
            <a:spcBef>
              <a:spcPct val="0"/>
            </a:spcBef>
            <a:spcAft>
              <a:spcPct val="35000"/>
            </a:spcAft>
          </a:pPr>
          <a:r>
            <a:rPr lang="en-US" sz="900" kern="1200" dirty="0" err="1" smtClean="0"/>
            <a:t>Eugeniy</a:t>
          </a:r>
          <a:r>
            <a:rPr lang="en-US" sz="900" kern="1200" dirty="0" smtClean="0"/>
            <a:t> is </a:t>
          </a:r>
          <a:r>
            <a:rPr lang="en-US" sz="900" kern="1200" dirty="0" err="1" smtClean="0"/>
            <a:t>Obninsk</a:t>
          </a:r>
          <a:r>
            <a:rPr lang="en-US" sz="900" kern="1200" dirty="0" smtClean="0"/>
            <a:t> department of Moscow research nuclear University “</a:t>
          </a:r>
          <a:r>
            <a:rPr lang="en-US" sz="900" kern="1200" dirty="0" err="1" smtClean="0"/>
            <a:t>Mephy</a:t>
          </a:r>
          <a:r>
            <a:rPr lang="en-US" sz="900" kern="1200" dirty="0" smtClean="0"/>
            <a:t>” head deputy at social-educational work.</a:t>
          </a:r>
          <a:endParaRPr lang="ru-RU" sz="900" kern="1200" dirty="0"/>
        </a:p>
      </dsp:txBody>
      <dsp:txXfrm>
        <a:off x="1607999" y="0"/>
        <a:ext cx="5964428" cy="935134"/>
      </dsp:txXfrm>
    </dsp:sp>
    <dsp:sp modelId="{DD9CDAE8-4C81-491A-8FB4-DA5807E29BBC}">
      <dsp:nvSpPr>
        <dsp:cNvPr id="0" name=""/>
        <dsp:cNvSpPr/>
      </dsp:nvSpPr>
      <dsp:spPr>
        <a:xfrm>
          <a:off x="487067" y="93513"/>
          <a:ext cx="727377" cy="748107"/>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F163FA6-BC3F-412B-ADFE-1862507D15C1}">
      <dsp:nvSpPr>
        <dsp:cNvPr id="0" name=""/>
        <dsp:cNvSpPr/>
      </dsp:nvSpPr>
      <dsp:spPr>
        <a:xfrm>
          <a:off x="0" y="1028647"/>
          <a:ext cx="7572428" cy="93513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n-US" sz="900" b="1" kern="1200" dirty="0" err="1" smtClean="0"/>
            <a:t>Eugeniy</a:t>
          </a:r>
          <a:r>
            <a:rPr lang="en-US" sz="900" b="1" kern="1200" dirty="0" smtClean="0"/>
            <a:t> </a:t>
          </a:r>
          <a:r>
            <a:rPr lang="en-US" sz="900" b="1" kern="1200" dirty="0" err="1" smtClean="0"/>
            <a:t>Sidirov</a:t>
          </a:r>
          <a:r>
            <a:rPr lang="en-US" sz="900" b="1" kern="1200" dirty="0" smtClean="0"/>
            <a:t> </a:t>
          </a:r>
        </a:p>
        <a:p>
          <a:pPr lvl="0" algn="l" defTabSz="400050">
            <a:lnSpc>
              <a:spcPct val="90000"/>
            </a:lnSpc>
            <a:spcBef>
              <a:spcPct val="0"/>
            </a:spcBef>
            <a:spcAft>
              <a:spcPct val="35000"/>
            </a:spcAft>
          </a:pPr>
          <a:r>
            <a:rPr lang="en-US" sz="900" kern="1200" dirty="0" smtClean="0"/>
            <a:t>Information Co-</a:t>
          </a:r>
          <a:r>
            <a:rPr lang="en-US" sz="900" kern="1200" dirty="0" err="1" smtClean="0"/>
            <a:t>ordinator</a:t>
          </a:r>
          <a:r>
            <a:rPr lang="en-US" sz="900" kern="1200" dirty="0" smtClean="0"/>
            <a:t> of Russian YGN.</a:t>
          </a:r>
          <a:endParaRPr lang="ru-RU" sz="900" kern="1200" dirty="0" smtClean="0"/>
        </a:p>
        <a:p>
          <a:pPr lvl="0" algn="l" defTabSz="400050">
            <a:lnSpc>
              <a:spcPct val="90000"/>
            </a:lnSpc>
            <a:spcBef>
              <a:spcPct val="0"/>
            </a:spcBef>
            <a:spcAft>
              <a:spcPct val="35000"/>
            </a:spcAft>
          </a:pPr>
          <a:r>
            <a:rPr lang="en-US" sz="900" kern="1200" dirty="0" err="1" smtClean="0"/>
            <a:t>Eugeniy</a:t>
          </a:r>
          <a:r>
            <a:rPr lang="en-US" sz="900" kern="1200" dirty="0" smtClean="0"/>
            <a:t> graduated </a:t>
          </a:r>
          <a:r>
            <a:rPr lang="en-US" sz="900" kern="1200" dirty="0" err="1" smtClean="0"/>
            <a:t>Obninsk</a:t>
          </a:r>
          <a:r>
            <a:rPr lang="en-US" sz="900" kern="1200" dirty="0" smtClean="0"/>
            <a:t> department of Moscow research nuclear University “</a:t>
          </a:r>
          <a:r>
            <a:rPr lang="en-US" sz="900" kern="1200" dirty="0" err="1" smtClean="0"/>
            <a:t>Mephy</a:t>
          </a:r>
          <a:r>
            <a:rPr lang="en-US" sz="900" kern="1200" dirty="0" smtClean="0"/>
            <a:t>”.</a:t>
          </a:r>
          <a:endParaRPr lang="ru-RU" sz="900" kern="1200" dirty="0" smtClean="0"/>
        </a:p>
        <a:p>
          <a:pPr lvl="0" algn="l" defTabSz="400050">
            <a:lnSpc>
              <a:spcPct val="90000"/>
            </a:lnSpc>
            <a:spcBef>
              <a:spcPct val="0"/>
            </a:spcBef>
            <a:spcAft>
              <a:spcPct val="35000"/>
            </a:spcAft>
          </a:pPr>
          <a:r>
            <a:rPr lang="en-US" sz="900" kern="1200" dirty="0" err="1" smtClean="0"/>
            <a:t>Eugeniy</a:t>
          </a:r>
          <a:r>
            <a:rPr lang="en-US" sz="900" kern="1200" dirty="0" smtClean="0"/>
            <a:t> is deputy of informational department head of the Russian trade Union of nuclear energy and industry.</a:t>
          </a:r>
          <a:endParaRPr lang="ru-RU" sz="900" kern="1200" dirty="0"/>
        </a:p>
      </dsp:txBody>
      <dsp:txXfrm>
        <a:off x="1607999" y="1028647"/>
        <a:ext cx="5964428" cy="935134"/>
      </dsp:txXfrm>
    </dsp:sp>
    <dsp:sp modelId="{E534FBA5-E435-4CA7-9724-67164DD359E0}">
      <dsp:nvSpPr>
        <dsp:cNvPr id="0" name=""/>
        <dsp:cNvSpPr/>
      </dsp:nvSpPr>
      <dsp:spPr>
        <a:xfrm>
          <a:off x="487067" y="1122161"/>
          <a:ext cx="727377" cy="748107"/>
        </a:xfrm>
        <a:prstGeom prst="roundRect">
          <a:avLst>
            <a:gd name="adj" fmla="val 10000"/>
          </a:avLst>
        </a:prstGeom>
        <a:blipFill rotWithShape="0">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F617E12-138D-48E8-B335-E917124D4173}">
      <dsp:nvSpPr>
        <dsp:cNvPr id="0" name=""/>
        <dsp:cNvSpPr/>
      </dsp:nvSpPr>
      <dsp:spPr>
        <a:xfrm>
          <a:off x="0" y="2057295"/>
          <a:ext cx="7572428" cy="93513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n-US" sz="900" kern="1200" dirty="0" err="1" smtClean="0"/>
            <a:t>Viktoriia</a:t>
          </a:r>
          <a:r>
            <a:rPr lang="en-US" sz="900" kern="1200" dirty="0" smtClean="0"/>
            <a:t> </a:t>
          </a:r>
          <a:r>
            <a:rPr lang="en-US" sz="900" kern="1200" dirty="0" err="1" smtClean="0"/>
            <a:t>Klimova</a:t>
          </a:r>
          <a:r>
            <a:rPr lang="en-US" sz="900" kern="1200" dirty="0" smtClean="0"/>
            <a:t> </a:t>
          </a:r>
        </a:p>
        <a:p>
          <a:pPr lvl="0" algn="l" defTabSz="400050">
            <a:lnSpc>
              <a:spcPct val="90000"/>
            </a:lnSpc>
            <a:spcBef>
              <a:spcPct val="0"/>
            </a:spcBef>
            <a:spcAft>
              <a:spcPct val="35000"/>
            </a:spcAft>
          </a:pPr>
          <a:r>
            <a:rPr lang="en-US" sz="900" kern="1200" dirty="0" smtClean="0"/>
            <a:t>Leader of Ural organization committee.</a:t>
          </a:r>
          <a:endParaRPr lang="ru-RU" sz="900" kern="1200" dirty="0" smtClean="0"/>
        </a:p>
        <a:p>
          <a:pPr lvl="0" algn="l" defTabSz="400050">
            <a:lnSpc>
              <a:spcPct val="90000"/>
            </a:lnSpc>
            <a:spcBef>
              <a:spcPct val="0"/>
            </a:spcBef>
            <a:spcAft>
              <a:spcPct val="35000"/>
            </a:spcAft>
          </a:pPr>
          <a:r>
            <a:rPr lang="en-US" sz="900" kern="1200" dirty="0" err="1" smtClean="0"/>
            <a:t>Viktoria</a:t>
          </a:r>
          <a:r>
            <a:rPr lang="en-US" sz="900" kern="1200" dirty="0" smtClean="0"/>
            <a:t> graduated Ural state technical university.</a:t>
          </a:r>
          <a:endParaRPr lang="ru-RU" sz="900" kern="1200" dirty="0" smtClean="0"/>
        </a:p>
        <a:p>
          <a:pPr lvl="0" algn="l" defTabSz="400050">
            <a:lnSpc>
              <a:spcPct val="90000"/>
            </a:lnSpc>
            <a:spcBef>
              <a:spcPct val="0"/>
            </a:spcBef>
            <a:spcAft>
              <a:spcPct val="35000"/>
            </a:spcAft>
          </a:pPr>
          <a:r>
            <a:rPr lang="en-US" sz="900" kern="1200" dirty="0" smtClean="0"/>
            <a:t>Works now in </a:t>
          </a:r>
          <a:r>
            <a:rPr lang="en-US" sz="900" kern="1200" dirty="0" err="1" smtClean="0"/>
            <a:t>UrFU</a:t>
          </a:r>
          <a:r>
            <a:rPr lang="en-US" sz="900" kern="1200" dirty="0" smtClean="0"/>
            <a:t> at Department of Nuclear Power Plants and </a:t>
          </a:r>
          <a:r>
            <a:rPr lang="en-US" sz="900" kern="1200" dirty="0" err="1" smtClean="0"/>
            <a:t>Renewables</a:t>
          </a:r>
          <a:r>
            <a:rPr lang="en-US" sz="900" kern="1200" dirty="0" smtClean="0"/>
            <a:t> Responsibilities by senior lecturer at courses: Informatics, Numerical simulation of physical processes.</a:t>
          </a:r>
          <a:endParaRPr lang="ru-RU" sz="900" kern="1200" dirty="0"/>
        </a:p>
      </dsp:txBody>
      <dsp:txXfrm>
        <a:off x="1607999" y="2057295"/>
        <a:ext cx="5964428" cy="935134"/>
      </dsp:txXfrm>
    </dsp:sp>
    <dsp:sp modelId="{AA7C447F-A595-4B3F-952D-384DD4AF6E63}">
      <dsp:nvSpPr>
        <dsp:cNvPr id="0" name=""/>
        <dsp:cNvSpPr/>
      </dsp:nvSpPr>
      <dsp:spPr>
        <a:xfrm>
          <a:off x="500069" y="2150809"/>
          <a:ext cx="701373" cy="748107"/>
        </a:xfrm>
        <a:prstGeom prst="roundRect">
          <a:avLst>
            <a:gd name="adj" fmla="val 10000"/>
          </a:avLst>
        </a:prstGeom>
        <a:blipFill rotWithShape="0">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1ABF2A-9B67-443C-961D-1006EBB8E659}">
      <dsp:nvSpPr>
        <dsp:cNvPr id="0" name=""/>
        <dsp:cNvSpPr/>
      </dsp:nvSpPr>
      <dsp:spPr>
        <a:xfrm>
          <a:off x="0" y="0"/>
          <a:ext cx="7572428" cy="86816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n-US" sz="900" b="1" kern="1200" dirty="0" err="1" smtClean="0"/>
            <a:t>Egor</a:t>
          </a:r>
          <a:r>
            <a:rPr lang="en-US" sz="900" b="1" kern="1200" dirty="0" smtClean="0"/>
            <a:t> </a:t>
          </a:r>
          <a:r>
            <a:rPr lang="en-US" sz="900" b="1" kern="1200" dirty="0" err="1" smtClean="0"/>
            <a:t>Oreshkin</a:t>
          </a:r>
          <a:r>
            <a:rPr lang="en-US" sz="900" b="1" kern="1200" dirty="0" smtClean="0"/>
            <a:t> </a:t>
          </a:r>
        </a:p>
        <a:p>
          <a:pPr lvl="0" algn="l" defTabSz="400050">
            <a:lnSpc>
              <a:spcPct val="90000"/>
            </a:lnSpc>
            <a:spcBef>
              <a:spcPct val="0"/>
            </a:spcBef>
            <a:spcAft>
              <a:spcPct val="35000"/>
            </a:spcAft>
          </a:pPr>
          <a:r>
            <a:rPr lang="en-US" sz="900" kern="1200" dirty="0" smtClean="0"/>
            <a:t>Co-</a:t>
          </a:r>
          <a:r>
            <a:rPr lang="en-US" sz="900" kern="1200" dirty="0" err="1" smtClean="0"/>
            <a:t>ordinator</a:t>
          </a:r>
          <a:r>
            <a:rPr lang="en-US" sz="900" kern="1200" dirty="0" smtClean="0"/>
            <a:t> in field of nuclear industry.</a:t>
          </a:r>
          <a:endParaRPr lang="ru-RU" sz="900" kern="1200" dirty="0" smtClean="0"/>
        </a:p>
        <a:p>
          <a:pPr lvl="0" algn="l" defTabSz="400050">
            <a:lnSpc>
              <a:spcPct val="90000"/>
            </a:lnSpc>
            <a:spcBef>
              <a:spcPct val="0"/>
            </a:spcBef>
            <a:spcAft>
              <a:spcPct val="35000"/>
            </a:spcAft>
          </a:pPr>
          <a:r>
            <a:rPr lang="en-US" sz="900" kern="1200" dirty="0" err="1" smtClean="0"/>
            <a:t>Egor</a:t>
          </a:r>
          <a:r>
            <a:rPr lang="en-US" sz="900" kern="1200" dirty="0" smtClean="0"/>
            <a:t> graduated Tomsk polytechnic University.</a:t>
          </a:r>
          <a:endParaRPr lang="ru-RU" sz="900" kern="1200" dirty="0" smtClean="0"/>
        </a:p>
        <a:p>
          <a:pPr lvl="0" algn="l" defTabSz="400050">
            <a:lnSpc>
              <a:spcPct val="90000"/>
            </a:lnSpc>
            <a:spcBef>
              <a:spcPct val="0"/>
            </a:spcBef>
            <a:spcAft>
              <a:spcPct val="35000"/>
            </a:spcAft>
          </a:pPr>
          <a:r>
            <a:rPr lang="en-US" sz="900" kern="1200" dirty="0" err="1" smtClean="0"/>
            <a:t>Egor</a:t>
          </a:r>
          <a:r>
            <a:rPr lang="en-US" sz="900" kern="1200" dirty="0" smtClean="0"/>
            <a:t> is engineer in State </a:t>
          </a:r>
          <a:r>
            <a:rPr lang="en-US" sz="900" kern="1200" dirty="0" err="1" smtClean="0"/>
            <a:t>Engeneering</a:t>
          </a:r>
          <a:r>
            <a:rPr lang="en-US" sz="900" kern="1200" dirty="0" smtClean="0"/>
            <a:t> Center of the Russian Federation which are placed in </a:t>
          </a:r>
          <a:r>
            <a:rPr lang="en-US" sz="900" kern="1200" dirty="0" err="1" smtClean="0"/>
            <a:t>Zheleznogorsk</a:t>
          </a:r>
          <a:r>
            <a:rPr lang="en-US" sz="900" kern="1200" dirty="0" smtClean="0"/>
            <a:t>.</a:t>
          </a:r>
          <a:endParaRPr lang="ru-RU" sz="900" kern="1200" dirty="0"/>
        </a:p>
      </dsp:txBody>
      <dsp:txXfrm>
        <a:off x="1601301" y="0"/>
        <a:ext cx="5971126" cy="868161"/>
      </dsp:txXfrm>
    </dsp:sp>
    <dsp:sp modelId="{5C1B6389-0844-41C6-8EB9-457214D46141}">
      <dsp:nvSpPr>
        <dsp:cNvPr id="0" name=""/>
        <dsp:cNvSpPr/>
      </dsp:nvSpPr>
      <dsp:spPr>
        <a:xfrm>
          <a:off x="473668" y="86816"/>
          <a:ext cx="740780" cy="694529"/>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ED045A7-6B9B-4A51-865F-BC5FA0FDB868}">
      <dsp:nvSpPr>
        <dsp:cNvPr id="0" name=""/>
        <dsp:cNvSpPr/>
      </dsp:nvSpPr>
      <dsp:spPr>
        <a:xfrm>
          <a:off x="0" y="954977"/>
          <a:ext cx="7572428" cy="86816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n-US" sz="900" b="1" kern="1200" dirty="0" smtClean="0"/>
            <a:t>Alexei </a:t>
          </a:r>
          <a:r>
            <a:rPr lang="en-US" sz="900" b="1" kern="1200" dirty="0" err="1" smtClean="0"/>
            <a:t>Bochkarev</a:t>
          </a:r>
          <a:r>
            <a:rPr lang="en-US" sz="900" b="1" kern="1200" dirty="0" smtClean="0"/>
            <a:t> </a:t>
          </a:r>
        </a:p>
        <a:p>
          <a:pPr lvl="0" algn="l" defTabSz="400050">
            <a:lnSpc>
              <a:spcPct val="90000"/>
            </a:lnSpc>
            <a:spcBef>
              <a:spcPct val="0"/>
            </a:spcBef>
            <a:spcAft>
              <a:spcPct val="35000"/>
            </a:spcAft>
          </a:pPr>
          <a:r>
            <a:rPr lang="en-US" sz="900" kern="1200" dirty="0" smtClean="0"/>
            <a:t>Co-</a:t>
          </a:r>
          <a:r>
            <a:rPr lang="en-US" sz="900" kern="1200" dirty="0" err="1" smtClean="0"/>
            <a:t>ordinator</a:t>
          </a:r>
          <a:r>
            <a:rPr lang="en-US" sz="900" kern="1200" dirty="0" smtClean="0"/>
            <a:t> in field of education (including students).</a:t>
          </a:r>
          <a:endParaRPr lang="ru-RU" sz="900" kern="1200" dirty="0" smtClean="0"/>
        </a:p>
        <a:p>
          <a:pPr lvl="0" algn="l" defTabSz="400050">
            <a:lnSpc>
              <a:spcPct val="90000"/>
            </a:lnSpc>
            <a:spcBef>
              <a:spcPct val="0"/>
            </a:spcBef>
            <a:spcAft>
              <a:spcPct val="35000"/>
            </a:spcAft>
          </a:pPr>
          <a:r>
            <a:rPr lang="en-US" sz="900" kern="1200" dirty="0" smtClean="0"/>
            <a:t>Alexei graduated Moscow research nuclear University “</a:t>
          </a:r>
          <a:r>
            <a:rPr lang="en-US" sz="900" kern="1200" dirty="0" err="1" smtClean="0"/>
            <a:t>Mephy</a:t>
          </a:r>
          <a:r>
            <a:rPr lang="en-US" sz="900" kern="1200" dirty="0" smtClean="0"/>
            <a:t>” and work now in </a:t>
          </a:r>
          <a:r>
            <a:rPr lang="en-US" sz="900" b="0" kern="1200" dirty="0" err="1" smtClean="0"/>
            <a:t>Mephy</a:t>
          </a:r>
          <a:r>
            <a:rPr lang="en-US" sz="900" b="0" kern="1200" dirty="0" smtClean="0"/>
            <a:t>   by researcher.</a:t>
          </a:r>
          <a:endParaRPr lang="ru-RU" sz="900" b="0" kern="1200" dirty="0"/>
        </a:p>
      </dsp:txBody>
      <dsp:txXfrm>
        <a:off x="1601301" y="954977"/>
        <a:ext cx="5971126" cy="868161"/>
      </dsp:txXfrm>
    </dsp:sp>
    <dsp:sp modelId="{9FC75BF9-747C-430A-BAF5-025BBE48C0B5}">
      <dsp:nvSpPr>
        <dsp:cNvPr id="0" name=""/>
        <dsp:cNvSpPr/>
      </dsp:nvSpPr>
      <dsp:spPr>
        <a:xfrm>
          <a:off x="473668" y="1041793"/>
          <a:ext cx="740780" cy="694529"/>
        </a:xfrm>
        <a:prstGeom prst="roundRect">
          <a:avLst>
            <a:gd name="adj" fmla="val 10000"/>
          </a:avLst>
        </a:prstGeom>
        <a:blipFill rotWithShape="0">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3F29138-F84E-45E2-99BB-CE9972F8FC00}">
      <dsp:nvSpPr>
        <dsp:cNvPr id="0" name=""/>
        <dsp:cNvSpPr/>
      </dsp:nvSpPr>
      <dsp:spPr>
        <a:xfrm>
          <a:off x="0" y="1909954"/>
          <a:ext cx="7572428" cy="86816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n-US" sz="900" b="1" kern="1200" dirty="0" err="1" smtClean="0"/>
            <a:t>Michail</a:t>
          </a:r>
          <a:r>
            <a:rPr lang="en-US" sz="900" b="1" kern="1200" dirty="0" smtClean="0"/>
            <a:t> </a:t>
          </a:r>
          <a:r>
            <a:rPr lang="en-US" sz="900" b="1" kern="1200" dirty="0" err="1" smtClean="0"/>
            <a:t>Berba</a:t>
          </a:r>
          <a:r>
            <a:rPr lang="en-US" sz="900" b="1" kern="1200" dirty="0" smtClean="0"/>
            <a:t> </a:t>
          </a:r>
        </a:p>
        <a:p>
          <a:pPr lvl="0" algn="l" defTabSz="400050">
            <a:lnSpc>
              <a:spcPct val="90000"/>
            </a:lnSpc>
            <a:spcBef>
              <a:spcPct val="0"/>
            </a:spcBef>
            <a:spcAft>
              <a:spcPct val="35000"/>
            </a:spcAft>
          </a:pPr>
          <a:r>
            <a:rPr lang="en-US" sz="900" kern="1200" dirty="0" smtClean="0"/>
            <a:t>- co-</a:t>
          </a:r>
          <a:r>
            <a:rPr lang="en-US" sz="900" kern="1200" dirty="0" err="1" smtClean="0"/>
            <a:t>ordinator</a:t>
          </a:r>
          <a:r>
            <a:rPr lang="en-US" sz="900" kern="1200" dirty="0" smtClean="0"/>
            <a:t> in field of science.</a:t>
          </a:r>
        </a:p>
        <a:p>
          <a:pPr lvl="0" algn="l" defTabSz="400050">
            <a:lnSpc>
              <a:spcPct val="90000"/>
            </a:lnSpc>
            <a:spcBef>
              <a:spcPct val="0"/>
            </a:spcBef>
            <a:spcAft>
              <a:spcPct val="35000"/>
            </a:spcAft>
          </a:pPr>
          <a:r>
            <a:rPr lang="en-US" sz="900" kern="1200" dirty="0" smtClean="0"/>
            <a:t>- Co-</a:t>
          </a:r>
          <a:r>
            <a:rPr lang="en-US" sz="900" kern="1200" dirty="0" err="1" smtClean="0"/>
            <a:t>ordinator</a:t>
          </a:r>
          <a:r>
            <a:rPr lang="en-US" sz="900" kern="1200" dirty="0" smtClean="0"/>
            <a:t> with former active of Russian YGN. </a:t>
          </a:r>
          <a:endParaRPr lang="ru-RU" sz="900" kern="1200" dirty="0" smtClean="0"/>
        </a:p>
        <a:p>
          <a:pPr lvl="0" algn="l" defTabSz="400050">
            <a:lnSpc>
              <a:spcPct val="90000"/>
            </a:lnSpc>
            <a:spcBef>
              <a:spcPct val="0"/>
            </a:spcBef>
            <a:spcAft>
              <a:spcPct val="35000"/>
            </a:spcAft>
          </a:pPr>
          <a:r>
            <a:rPr lang="en-US" sz="900" kern="1200" dirty="0" err="1" smtClean="0"/>
            <a:t>Michail</a:t>
          </a:r>
          <a:r>
            <a:rPr lang="en-US" sz="900" kern="1200" dirty="0" smtClean="0"/>
            <a:t> graduated Irkutsk State Linguistic University and work now at The Joint Stock Company “Production Association “Electrochemical Plant” by specialist at department  of public relations</a:t>
          </a:r>
          <a:endParaRPr lang="ru-RU" sz="900" kern="1200" dirty="0"/>
        </a:p>
      </dsp:txBody>
      <dsp:txXfrm>
        <a:off x="1601301" y="1909954"/>
        <a:ext cx="5971126" cy="868161"/>
      </dsp:txXfrm>
    </dsp:sp>
    <dsp:sp modelId="{328566C7-E2F9-44C8-BCC7-A1626C0542BB}">
      <dsp:nvSpPr>
        <dsp:cNvPr id="0" name=""/>
        <dsp:cNvSpPr/>
      </dsp:nvSpPr>
      <dsp:spPr>
        <a:xfrm>
          <a:off x="473668" y="1996770"/>
          <a:ext cx="740780" cy="694529"/>
        </a:xfrm>
        <a:prstGeom prst="roundRect">
          <a:avLst>
            <a:gd name="adj" fmla="val 10000"/>
          </a:avLst>
        </a:prstGeom>
        <a:blipFill rotWithShape="0">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FA581E20-AB39-4494-8C31-69456BE2AD83}" type="datetimeFigureOut">
              <a:rPr lang="ru-RU"/>
              <a:pPr>
                <a:defRPr/>
              </a:pPr>
              <a:t>28.07.2014</a:t>
            </a:fld>
            <a:endParaRPr lang="ru-RU"/>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33509F7-8BC7-47C0-B8F3-E8349ABE0BA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r>
              <a:rPr lang="en-US" smtClean="0"/>
              <a:t>Yekaterinburg is the fourth-largest city in Russia and the administrative center of Sverdlovsk Oblast, located in Asia (the middle of the Eurasian continent, on the border of Europe and Asia).</a:t>
            </a:r>
          </a:p>
          <a:p>
            <a:pPr eaLnBrk="1" hangingPunct="1"/>
            <a:r>
              <a:rPr lang="en-US" smtClean="0"/>
              <a:t>Yekaterinburg was founded in 1723 and named after Tsar Peter the Great's wife Catherine I (Yekaterina).</a:t>
            </a:r>
          </a:p>
          <a:p>
            <a:pPr eaLnBrk="1" hangingPunct="1"/>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r>
              <a:rPr lang="en-US" sz="600" smtClean="0"/>
              <a:t>There are many places in Ekaterinburg for organization technical tours. The most interesting are follow:</a:t>
            </a:r>
          </a:p>
          <a:p>
            <a:pPr eaLnBrk="1" hangingPunct="1">
              <a:spcAft>
                <a:spcPts val="600"/>
              </a:spcAft>
            </a:pPr>
            <a:r>
              <a:rPr lang="en-US" sz="600" smtClean="0"/>
              <a:t>Visit to Beloyarskaya NPP. At Beloyarskaya NPP operate single in world unique fast reactor with sodium coolant BN-600 (MWe) and to two graphite reactors (AMB-100 and AMB-200) are under decommissioning. </a:t>
            </a:r>
            <a:endParaRPr lang="ru-RU" sz="600" smtClean="0"/>
          </a:p>
          <a:p>
            <a:pPr eaLnBrk="1" hangingPunct="1">
              <a:spcAft>
                <a:spcPts val="600"/>
              </a:spcAft>
            </a:pPr>
            <a:r>
              <a:rPr lang="en-US" sz="600" smtClean="0"/>
              <a:t>	</a:t>
            </a:r>
            <a:r>
              <a:rPr lang="en-US" sz="600" b="1" smtClean="0"/>
              <a:t>At the moment at Beloyarskaya NPP are going physical start-up of fast reactor BN-800.</a:t>
            </a:r>
            <a:endParaRPr lang="ru-RU" sz="600" b="1" smtClean="0"/>
          </a:p>
          <a:p>
            <a:pPr eaLnBrk="1" hangingPunct="1">
              <a:spcAft>
                <a:spcPts val="600"/>
              </a:spcAft>
            </a:pPr>
            <a:r>
              <a:rPr lang="en-US" sz="600" smtClean="0"/>
              <a:t>	Beloyarskaya NPP is placed near Ekateriburg and there are all needed infrastructure for organization of technical tour.</a:t>
            </a:r>
            <a:endParaRPr lang="ru-RU" sz="600" smtClean="0"/>
          </a:p>
          <a:p>
            <a:pPr eaLnBrk="1" hangingPunct="1">
              <a:spcAft>
                <a:spcPts val="600"/>
              </a:spcAft>
            </a:pPr>
            <a:r>
              <a:rPr lang="en-US" sz="600" smtClean="0"/>
              <a:t>JSC Institute of reactor materials. This Institute is unique Scientific Center of Rosatom. This Center has modern equipment for scientific research</a:t>
            </a:r>
            <a:endParaRPr lang="ru-RU" sz="600" smtClean="0"/>
          </a:p>
          <a:p>
            <a:pPr eaLnBrk="1" hangingPunct="1">
              <a:spcAft>
                <a:spcPts val="600"/>
              </a:spcAft>
            </a:pPr>
            <a:r>
              <a:rPr lang="en-US" sz="600" smtClean="0"/>
              <a:t>SNIIHimMash in Ekaterinburg (one of the oldest engineering centre of Rosatom engineering division)</a:t>
            </a:r>
            <a:endParaRPr lang="ru-RU" sz="600" smtClean="0"/>
          </a:p>
          <a:p>
            <a:pPr eaLnBrk="1" hangingPunct="1">
              <a:spcAft>
                <a:spcPts val="600"/>
              </a:spcAft>
            </a:pPr>
            <a:r>
              <a:rPr lang="en-US" sz="600" smtClean="0"/>
              <a:t>Sightseeing tour at the University</a:t>
            </a:r>
            <a:endParaRPr lang="ru-RU" sz="600" smtClean="0"/>
          </a:p>
          <a:p>
            <a:pPr eaLnBrk="1" hangingPunct="1"/>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раз слайда 1"/>
          <p:cNvSpPr>
            <a:spLocks noGrp="1" noRot="1" noChangeAspect="1" noTextEdit="1"/>
          </p:cNvSpPr>
          <p:nvPr>
            <p:ph type="sldImg"/>
          </p:nvPr>
        </p:nvSpPr>
        <p:spPr>
          <a:ln/>
        </p:spPr>
      </p:sp>
      <p:sp>
        <p:nvSpPr>
          <p:cNvPr id="33794" name="Заметки 2"/>
          <p:cNvSpPr>
            <a:spLocks noGrp="1"/>
          </p:cNvSpPr>
          <p:nvPr>
            <p:ph type="body" idx="1"/>
          </p:nvPr>
        </p:nvSpPr>
        <p:spPr>
          <a:noFill/>
          <a:ln/>
        </p:spPr>
        <p:txBody>
          <a:bodyPr/>
          <a:lstStyle/>
          <a:p>
            <a:pPr eaLnBrk="1" hangingPunct="1"/>
            <a:r>
              <a:rPr lang="en-US" smtClean="0"/>
              <a:t>We have a Pu reserve in Storages, this is a military legacy. We will use it to start our fast reactor units.</a:t>
            </a:r>
            <a:endParaRPr lang="ru-RU" smtClean="0"/>
          </a:p>
        </p:txBody>
      </p:sp>
      <p:sp>
        <p:nvSpPr>
          <p:cNvPr id="4" name="Номер слайда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153C4543-391E-40A9-8921-AD8D04E34771}" type="slidenum">
              <a:rPr lang="ru-RU" sz="1200">
                <a:latin typeface="+mn-lt"/>
                <a:cs typeface="+mn-cs"/>
              </a:rPr>
              <a:pPr algn="r" fontAlgn="auto">
                <a:spcBef>
                  <a:spcPts val="0"/>
                </a:spcBef>
                <a:spcAft>
                  <a:spcPts val="0"/>
                </a:spcAft>
                <a:defRPr/>
              </a:pPr>
              <a:t>15</a:t>
            </a:fld>
            <a:endParaRPr lang="ru-RU" sz="1200">
              <a:latin typeface="+mn-lt"/>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pPr eaLnBrk="1" hangingPunct="1">
              <a:spcAft>
                <a:spcPts val="600"/>
              </a:spcAft>
            </a:pPr>
            <a:r>
              <a:rPr lang="en-US" sz="600" smtClean="0"/>
              <a:t>Ural Federal University (UrFU) is one of the top ranked scientific centers in Russia carrying out research in natural, technical, social sciences, humanities and economics. a.</a:t>
            </a:r>
          </a:p>
          <a:p>
            <a:pPr eaLnBrk="1" hangingPunct="1">
              <a:spcAft>
                <a:spcPts val="600"/>
              </a:spcAft>
            </a:pPr>
            <a:r>
              <a:rPr lang="en-US" sz="600" smtClean="0"/>
              <a:t>At University there are several conference halls (biggest hall at max.700 persons). There are banquet hall and all needed infrastructure for the conference. </a:t>
            </a:r>
            <a:endParaRPr lang="ru-RU" sz="600" smtClean="0"/>
          </a:p>
          <a:p>
            <a:pPr eaLnBrk="1" hangingPunct="1">
              <a:spcAft>
                <a:spcPts val="600"/>
              </a:spcAft>
            </a:pPr>
            <a:endParaRPr lang="en-US" sz="600" smtClean="0"/>
          </a:p>
          <a:p>
            <a:pPr eaLnBrk="1" hangingPunct="1"/>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pPr eaLnBrk="1" hangingPunct="1">
              <a:spcBef>
                <a:spcPct val="0"/>
              </a:spcBef>
            </a:pPr>
            <a:r>
              <a:rPr lang="en-US" smtClean="0"/>
              <a:t>International exhibition center Ekaterinburg-EXPO is biggest exhibition center of the Ural and one of the largest and most modern exhibition centers in Russia. </a:t>
            </a:r>
          </a:p>
          <a:p>
            <a:pPr eaLnBrk="1" hangingPunct="1">
              <a:spcBef>
                <a:spcPct val="0"/>
              </a:spcBef>
            </a:pPr>
            <a:r>
              <a:rPr lang="en-US" smtClean="0"/>
              <a:t>Ekaterinburg-EXPO is just 20 minutes drive from the center of Ekaterinburg in the immediate vicinity of the airport Koltsovo.</a:t>
            </a:r>
          </a:p>
          <a:p>
            <a:pPr eaLnBrk="1" hangingPunct="1"/>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pPr eaLnBrk="1" hangingPunct="1"/>
            <a:r>
              <a:rPr lang="en-US" smtClean="0"/>
              <a:t>Ekaterinburg is big student city and organization IYNC-2016 in this city could integrate new student generation to the global nuclear power infrastructure and popularization nuclear energy.</a:t>
            </a:r>
            <a:endParaRPr lang="ru-RU" smtClean="0"/>
          </a:p>
          <a:p>
            <a:pPr eaLnBrk="1" hangingPunct="1"/>
            <a:r>
              <a:rPr lang="en-US" smtClean="0"/>
              <a:t>Beloyarskaya NPP is unique place with operate single in world fast reactor BN-600 so it is also best place for discussion of close fuel cycle aspects. </a:t>
            </a:r>
            <a:endParaRPr lang="ru-RU" smtClean="0"/>
          </a:p>
          <a:p>
            <a:pPr eaLnBrk="1" hangingPunct="1"/>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pPr eaLnBrk="1" hangingPunct="1"/>
            <a:r>
              <a:rPr lang="en-US" sz="500" smtClean="0"/>
              <a:t>The Youth department of Nuclear Society of Russia (NSR YD) was created in 1995. First conference of Russian YGN was organized in Obninsk. </a:t>
            </a:r>
            <a:endParaRPr lang="ru-RU" sz="500" smtClean="0"/>
          </a:p>
          <a:p>
            <a:pPr eaLnBrk="1" hangingPunct="1"/>
            <a:r>
              <a:rPr lang="en-US" sz="500" smtClean="0"/>
              <a:t>At this moment NSR YD combine near 500 of young engineers, scientists and post graduate students.</a:t>
            </a:r>
          </a:p>
          <a:p>
            <a:pPr eaLnBrk="1" hangingPunct="1"/>
            <a:endParaRPr lang="en-US" sz="500" smtClean="0"/>
          </a:p>
          <a:p>
            <a:pPr eaLnBrk="1" hangingPunct="1"/>
            <a:r>
              <a:rPr lang="en-US" sz="500" smtClean="0"/>
              <a:t>The most significant actions this year are:</a:t>
            </a:r>
            <a:r>
              <a:rPr lang="ru-RU" sz="500" smtClean="0"/>
              <a:t/>
            </a:r>
            <a:br>
              <a:rPr lang="ru-RU" sz="500" smtClean="0"/>
            </a:br>
            <a:r>
              <a:rPr lang="ru-RU" sz="500" smtClean="0"/>
              <a:t/>
            </a:r>
            <a:br>
              <a:rPr lang="ru-RU" sz="500" smtClean="0"/>
            </a:br>
            <a:r>
              <a:rPr lang="ru-RU" smtClean="0"/>
              <a:t>— </a:t>
            </a:r>
            <a:r>
              <a:rPr lang="en-US" smtClean="0"/>
              <a:t>Organization and participation in conference devoted to “25 anniversary of Nuclear Society of Russia”</a:t>
            </a:r>
            <a:r>
              <a:rPr lang="ru-RU" smtClean="0"/>
              <a:t/>
            </a:r>
            <a:br>
              <a:rPr lang="ru-RU" smtClean="0"/>
            </a:br>
            <a:endParaRPr lang="en-US" smtClean="0"/>
          </a:p>
          <a:p>
            <a:r>
              <a:rPr lang="ru-RU" smtClean="0"/>
              <a:t>— </a:t>
            </a:r>
            <a:r>
              <a:rPr lang="en-US" smtClean="0"/>
              <a:t>Organization and participation in conference devoted to 60-th start-up anniversary of First in World Nuclear Power Plant in Obninsk. Approximately participations are 600 members.</a:t>
            </a:r>
            <a:endParaRPr lang="ru-RU" smtClean="0"/>
          </a:p>
          <a:p>
            <a:endParaRPr lang="ru-RU" smtClean="0"/>
          </a:p>
          <a:p>
            <a:r>
              <a:rPr lang="ru-RU" smtClean="0"/>
              <a:t>— </a:t>
            </a:r>
            <a:r>
              <a:rPr lang="en-US" smtClean="0"/>
              <a:t>Organization of 19-th annual scientific conference of NSR YD</a:t>
            </a:r>
            <a:endParaRPr lang="ru-RU" smtClean="0"/>
          </a:p>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eaLnBrk="1" hangingPunct="1">
              <a:spcBef>
                <a:spcPct val="0"/>
              </a:spcBef>
            </a:pPr>
            <a:r>
              <a:rPr lang="en-US" smtClean="0"/>
              <a:t>Ekaterinburg Koltsovo International Airport is Russia’s largest regional airport. Over 30 Russian and foreign airlines connect Ekaterinburg with more than 80 cities of the world.</a:t>
            </a:r>
          </a:p>
          <a:p>
            <a:pPr eaLnBrk="1" hangingPunct="1"/>
            <a:r>
              <a:rPr lang="en-US" smtClean="0"/>
              <a:t>There are near 20 flights from Moscow each day. Ticket coast is near 100 euro.</a:t>
            </a:r>
            <a:endParaRPr lang="ru-RU" smtClean="0"/>
          </a:p>
          <a:p>
            <a:pPr eaLnBrk="1" hangingPunct="1"/>
            <a:r>
              <a:rPr lang="en-US" smtClean="0"/>
              <a:t>For transfer from Koltsovo International Airport to Ekaterinburg you could:</a:t>
            </a:r>
            <a:endParaRPr lang="ru-RU" smtClean="0"/>
          </a:p>
          <a:p>
            <a:pPr eaLnBrk="1" hangingPunct="1"/>
            <a:r>
              <a:rPr lang="en-US" smtClean="0"/>
              <a:t>Bus shuttle (approximately 30 min for travel),</a:t>
            </a:r>
            <a:endParaRPr lang="ru-RU" smtClean="0"/>
          </a:p>
          <a:p>
            <a:pPr eaLnBrk="1" hangingPunct="1"/>
            <a:r>
              <a:rPr lang="en-US" smtClean="0"/>
              <a:t>Train (approximately 30 min for travel),</a:t>
            </a:r>
            <a:endParaRPr lang="ru-RU" smtClean="0"/>
          </a:p>
          <a:p>
            <a:pPr eaLnBrk="1" hangingPunct="1"/>
            <a:r>
              <a:rPr lang="en-US" smtClean="0"/>
              <a:t>Taxi</a:t>
            </a:r>
            <a:endParaRPr lang="ru-RU" smtClean="0"/>
          </a:p>
          <a:p>
            <a:pPr eaLnBrk="1" hangingPunct="1"/>
            <a:endParaRPr lang="ru-RU" smtClean="0">
              <a:latin typeface="Arial" charset="0"/>
            </a:endParaRPr>
          </a:p>
          <a:p>
            <a:pPr eaLnBrk="1" hangingPunct="1">
              <a:spcBef>
                <a:spcPct val="0"/>
              </a:spcBef>
            </a:pPr>
            <a:endParaRPr lang="ru-RU" smtClean="0"/>
          </a:p>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pPr eaLnBrk="1" hangingPunct="1">
              <a:lnSpc>
                <a:spcPct val="90000"/>
              </a:lnSpc>
            </a:pPr>
            <a:r>
              <a:rPr lang="en-US" smtClean="0"/>
              <a:t>Ekaterinburg have enough different in range hotels which are placed in center of the city. Standard room cost is near 80 euro per night. You could use follow link for more information:</a:t>
            </a:r>
            <a:endParaRPr lang="ru-RU" smtClean="0"/>
          </a:p>
          <a:p>
            <a:pPr eaLnBrk="1" hangingPunct="1">
              <a:lnSpc>
                <a:spcPct val="90000"/>
              </a:lnSpc>
            </a:pPr>
            <a:r>
              <a:rPr lang="en-US" u="sng" smtClean="0"/>
              <a:t>www.hotel-okt.ru</a:t>
            </a:r>
            <a:r>
              <a:rPr lang="ru-RU" smtClean="0"/>
              <a:t> </a:t>
            </a:r>
          </a:p>
          <a:p>
            <a:pPr eaLnBrk="1" hangingPunct="1">
              <a:lnSpc>
                <a:spcPct val="90000"/>
              </a:lnSpc>
            </a:pPr>
            <a:r>
              <a:rPr lang="en-US" u="sng" smtClean="0"/>
              <a:t>www.richmondhotel.ru</a:t>
            </a:r>
            <a:endParaRPr lang="ru-RU" smtClean="0"/>
          </a:p>
          <a:p>
            <a:pPr eaLnBrk="1" hangingPunct="1">
              <a:lnSpc>
                <a:spcPct val="90000"/>
              </a:lnSpc>
            </a:pPr>
            <a:r>
              <a:rPr lang="en-US" u="sng" smtClean="0"/>
              <a:t>www.ekb-vesta.narod.ru</a:t>
            </a:r>
            <a:endParaRPr lang="ru-RU" smtClean="0"/>
          </a:p>
          <a:p>
            <a:pPr eaLnBrk="1" hangingPunct="1">
              <a:lnSpc>
                <a:spcPct val="90000"/>
              </a:lnSpc>
            </a:pPr>
            <a:r>
              <a:rPr lang="en-US" u="sng" smtClean="0"/>
              <a:t>www.booking.com</a:t>
            </a:r>
            <a:endParaRPr lang="ru-RU" u="sng"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pPr eaLnBrk="1" hangingPunct="1"/>
            <a:r>
              <a:rPr lang="en-US" smtClean="0"/>
              <a:t>8</a:t>
            </a:r>
            <a:r>
              <a:rPr lang="ru-RU" smtClean="0"/>
              <a:t>—</a:t>
            </a:r>
            <a:r>
              <a:rPr lang="en-US" smtClean="0"/>
              <a:t>9 October 2003 Russian-German Intergovernmental Consultations</a:t>
            </a:r>
          </a:p>
          <a:p>
            <a:pPr eaLnBrk="1" hangingPunct="1"/>
            <a:r>
              <a:rPr lang="en-US" smtClean="0"/>
              <a:t>June 15, 2009 A meeting of the Shanghai Cooperation Organisation Council of Heads of State took place in Yekaterinburg</a:t>
            </a:r>
          </a:p>
          <a:p>
            <a:pPr eaLnBrk="1" hangingPunct="1"/>
            <a:r>
              <a:rPr lang="en-US" smtClean="0"/>
              <a:t>June 16, 2009 First BRIC Group Summit  (Dmitry Medvedev met with Prime Minister of India Manmohan Singh).</a:t>
            </a:r>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pPr eaLnBrk="1" hangingPunct="1"/>
            <a:r>
              <a:rPr lang="en-US" smtClean="0"/>
              <a:t>8</a:t>
            </a:r>
            <a:r>
              <a:rPr lang="ru-RU" smtClean="0"/>
              <a:t>—</a:t>
            </a:r>
            <a:r>
              <a:rPr lang="en-US" smtClean="0"/>
              <a:t>9 October 2003 Russian-German Intergovernmental Consultations</a:t>
            </a:r>
          </a:p>
          <a:p>
            <a:pPr eaLnBrk="1" hangingPunct="1"/>
            <a:r>
              <a:rPr lang="en-US" smtClean="0"/>
              <a:t>June 15, 2009 A meeting of the Shanghai Cooperation Organisation Council of Heads of State took place in Yekaterinburg</a:t>
            </a:r>
          </a:p>
          <a:p>
            <a:pPr eaLnBrk="1" hangingPunct="1"/>
            <a:r>
              <a:rPr lang="en-US" smtClean="0"/>
              <a:t>June 16, 2009 First BRIC Group Summit  (Dmitry Medvedev met with Prime Minister of India Manmohan Singh).</a:t>
            </a:r>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eaLnBrk="1" hangingPunct="1"/>
            <a:r>
              <a:rPr lang="en-US" smtClean="0"/>
              <a:t>Visit to geographical border between European and Asian parts. This geographical is near Ekaterinburg and placed in Ural mountains. Commemorative photo.</a:t>
            </a:r>
            <a:endParaRPr lang="ru-RU" smtClean="0"/>
          </a:p>
          <a:p>
            <a:pPr eaLnBrk="1" hangingPunct="1"/>
            <a:r>
              <a:rPr lang="en-US" smtClean="0"/>
              <a:t>Tours around Ekaterinburg</a:t>
            </a:r>
            <a:endParaRPr lang="ru-RU" smtClean="0"/>
          </a:p>
          <a:p>
            <a:pPr eaLnBrk="1" hangingPunct="1"/>
            <a:r>
              <a:rPr lang="en-US" i="1" u="sng" smtClean="0"/>
              <a:t>Special Events</a:t>
            </a:r>
            <a:endParaRPr lang="ru-RU" i="1" u="sng" smtClean="0"/>
          </a:p>
          <a:p>
            <a:pPr eaLnBrk="1" hangingPunct="1"/>
            <a:r>
              <a:rPr lang="en-US" smtClean="0"/>
              <a:t>Cultural event include banquet and concert program. Place is determined.</a:t>
            </a:r>
            <a:endParaRPr lang="ru-RU" smtClean="0"/>
          </a:p>
          <a:p>
            <a:pPr eaLnBrk="1" hangingPunct="1"/>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r>
              <a:rPr lang="en-US" smtClean="0"/>
              <a:t>Visit to geographical border between European and Asian parts. This geographical is near Ekaterinburg and placed in Ural mountains. Commemorative photo.</a:t>
            </a:r>
            <a:endParaRPr lang="ru-RU" smtClean="0"/>
          </a:p>
          <a:p>
            <a:pPr eaLnBrk="1" hangingPunct="1"/>
            <a:r>
              <a:rPr lang="en-US" smtClean="0"/>
              <a:t>Tours around Ekaterinburg</a:t>
            </a:r>
            <a:endParaRPr lang="ru-RU" smtClean="0"/>
          </a:p>
          <a:p>
            <a:pPr eaLnBrk="1" hangingPunct="1"/>
            <a:r>
              <a:rPr lang="en-US" i="1" u="sng" smtClean="0"/>
              <a:t>Special Events</a:t>
            </a:r>
            <a:endParaRPr lang="ru-RU" i="1" u="sng" smtClean="0"/>
          </a:p>
          <a:p>
            <a:pPr eaLnBrk="1" hangingPunct="1"/>
            <a:r>
              <a:rPr lang="en-US" smtClean="0"/>
              <a:t>Cultural event include banquet and concert program. Place is determined.</a:t>
            </a:r>
            <a:endParaRPr lang="ru-RU" smtClean="0"/>
          </a:p>
          <a:p>
            <a:pPr eaLnBrk="1" hangingPunct="1"/>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r>
              <a:rPr lang="en-US" smtClean="0"/>
              <a:t>Visit to geographical border between European and Asian parts. This geographical is near Ekaterinburg and placed in Ural mountains. Commemorative photo.</a:t>
            </a:r>
            <a:endParaRPr lang="ru-RU" smtClean="0"/>
          </a:p>
          <a:p>
            <a:pPr eaLnBrk="1" hangingPunct="1"/>
            <a:r>
              <a:rPr lang="en-US" smtClean="0"/>
              <a:t>Tours around Ekaterinburg</a:t>
            </a:r>
            <a:endParaRPr lang="ru-RU" smtClean="0"/>
          </a:p>
          <a:p>
            <a:pPr eaLnBrk="1" hangingPunct="1"/>
            <a:r>
              <a:rPr lang="en-US" i="1" u="sng" smtClean="0"/>
              <a:t>Special Events</a:t>
            </a:r>
            <a:endParaRPr lang="ru-RU" i="1" u="sng" smtClean="0"/>
          </a:p>
          <a:p>
            <a:pPr eaLnBrk="1" hangingPunct="1"/>
            <a:r>
              <a:rPr lang="en-US" smtClean="0"/>
              <a:t>Cultural event include banquet and concert program. Place is determined.</a:t>
            </a:r>
            <a:endParaRPr lang="ru-RU" smtClean="0"/>
          </a:p>
          <a:p>
            <a:pPr eaLnBrk="1" hangingPunct="1"/>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r>
              <a:rPr lang="en-US" smtClean="0"/>
              <a:t>Visit to geographical border between European and Asian parts. This geographical is near Ekaterinburg and placed in Ural mountains. Commemorative photo.</a:t>
            </a:r>
            <a:endParaRPr lang="ru-RU" smtClean="0"/>
          </a:p>
          <a:p>
            <a:pPr eaLnBrk="1" hangingPunct="1"/>
            <a:r>
              <a:rPr lang="en-US" smtClean="0"/>
              <a:t>Tours around Ekaterinburg</a:t>
            </a:r>
            <a:endParaRPr lang="ru-RU" smtClean="0"/>
          </a:p>
          <a:p>
            <a:pPr eaLnBrk="1" hangingPunct="1"/>
            <a:r>
              <a:rPr lang="en-US" i="1" u="sng" smtClean="0"/>
              <a:t>Special Events</a:t>
            </a:r>
            <a:endParaRPr lang="ru-RU" i="1" u="sng" smtClean="0"/>
          </a:p>
          <a:p>
            <a:pPr eaLnBrk="1" hangingPunct="1"/>
            <a:r>
              <a:rPr lang="en-US" smtClean="0"/>
              <a:t>Cultural event include banquet and concert program. Place is determined.</a:t>
            </a:r>
            <a:endParaRPr lang="ru-RU" smtClean="0"/>
          </a:p>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CC9CDA4-EC18-4C61-B724-7FDDB157BC49}" type="datetimeFigureOut">
              <a:rPr lang="ru-RU"/>
              <a:pPr>
                <a:defRPr/>
              </a:pPr>
              <a:t>28.07.2014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816765A-D2F3-4371-AD5E-2540F8EEDBB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5F4F8E9-6A22-435F-8D77-1C6251CF2225}" type="datetimeFigureOut">
              <a:rPr lang="ru-RU"/>
              <a:pPr>
                <a:defRPr/>
              </a:pPr>
              <a:t>28.07.2014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B5340DB-11BA-4E8D-9365-E43D87A88E4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F023104-3B39-436C-A7FC-E19C17920E4E}" type="datetimeFigureOut">
              <a:rPr lang="ru-RU"/>
              <a:pPr>
                <a:defRPr/>
              </a:pPr>
              <a:t>28.07.2014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63DFBBA-9104-4598-B491-E3236A413E1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4B051EA-F66D-4B61-97FE-CFE85BA67503}" type="datetimeFigureOut">
              <a:rPr lang="ru-RU"/>
              <a:pPr>
                <a:defRPr/>
              </a:pPr>
              <a:t>28.07.2014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F32C7B6-DCB5-4B3B-BD7D-01EAB398100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4144440-793B-4936-A908-60DDFF099F64}" type="datetimeFigureOut">
              <a:rPr lang="ru-RU"/>
              <a:pPr>
                <a:defRPr/>
              </a:pPr>
              <a:t>28.07.2014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6350C5D-1988-43D3-9070-8ADE906F70C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5F219F3-4234-4104-81B3-AE3513A0576E}" type="datetimeFigureOut">
              <a:rPr lang="ru-RU"/>
              <a:pPr>
                <a:defRPr/>
              </a:pPr>
              <a:t>28.07.2014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DAECC59-6FD6-41E8-AC26-5E25EFB4A02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53EE49D-68B0-4776-BC5E-EA06C0013B9B}" type="datetimeFigureOut">
              <a:rPr lang="ru-RU"/>
              <a:pPr>
                <a:defRPr/>
              </a:pPr>
              <a:t>28.07.2014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9A5CF31-9EE5-4BF3-BE68-15D241BD162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27ACA23-BAE6-464C-AAB5-610DD38F8B67}" type="datetimeFigureOut">
              <a:rPr lang="ru-RU"/>
              <a:pPr>
                <a:defRPr/>
              </a:pPr>
              <a:t>28.07.2014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D81DFCF-9C49-4B80-9A59-B7EDAF363E0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F8F4F12-2B8D-4F76-80B9-CA3AB0CD278E}" type="datetimeFigureOut">
              <a:rPr lang="ru-RU"/>
              <a:pPr>
                <a:defRPr/>
              </a:pPr>
              <a:t>28.07.2014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15CA2E6-ED41-4B0C-9D28-B5AECC361A9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C0ED5C3-7CE7-414F-9731-D6A3E8142AED}" type="datetimeFigureOut">
              <a:rPr lang="ru-RU"/>
              <a:pPr>
                <a:defRPr/>
              </a:pPr>
              <a:t>28.07.2014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D4B0077-778D-4A92-994A-9F0C136498B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D3DA8D5-F3B8-4F28-8C51-7CAFAAD9E78B}" type="datetimeFigureOut">
              <a:rPr lang="ru-RU"/>
              <a:pPr>
                <a:defRPr/>
              </a:pPr>
              <a:t>28.07.2014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455E0B8-B8AE-4D36-A7B1-5D36286450B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29F84E0-6D83-4355-88B5-FFEF126DC4FD}" type="datetimeFigureOut">
              <a:rPr lang="ru-RU"/>
              <a:pPr>
                <a:defRPr/>
              </a:pPr>
              <a:t>28.07.2014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2F3647-D930-4508-BF6C-6E9B770D02F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renova.ru/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2" descr="лого МОЯОР.JPG"/>
          <p:cNvPicPr>
            <a:picLocks noChangeAspect="1" noChangeArrowheads="1"/>
          </p:cNvPicPr>
          <p:nvPr/>
        </p:nvPicPr>
        <p:blipFill>
          <a:blip r:embed="rId2" cstate="print"/>
          <a:srcRect/>
          <a:stretch>
            <a:fillRect/>
          </a:stretch>
        </p:blipFill>
        <p:spPr bwMode="auto">
          <a:xfrm>
            <a:off x="0" y="3141663"/>
            <a:ext cx="3230563" cy="2041525"/>
          </a:xfrm>
          <a:prstGeom prst="rect">
            <a:avLst/>
          </a:prstGeom>
          <a:noFill/>
          <a:ln w="9525">
            <a:noFill/>
            <a:miter lim="800000"/>
            <a:headEnd/>
            <a:tailEnd/>
          </a:ln>
        </p:spPr>
      </p:pic>
      <p:pic>
        <p:nvPicPr>
          <p:cNvPr id="14338" name="Рисунок 1" descr="anywalls.com-6321."/>
          <p:cNvPicPr>
            <a:picLocks noChangeAspect="1" noChangeArrowheads="1"/>
          </p:cNvPicPr>
          <p:nvPr/>
        </p:nvPicPr>
        <p:blipFill>
          <a:blip r:embed="rId3" cstate="print"/>
          <a:srcRect/>
          <a:stretch>
            <a:fillRect/>
          </a:stretch>
        </p:blipFill>
        <p:spPr bwMode="auto">
          <a:xfrm>
            <a:off x="0" y="0"/>
            <a:ext cx="9144000" cy="3071813"/>
          </a:xfrm>
          <a:prstGeom prst="rect">
            <a:avLst/>
          </a:prstGeom>
          <a:noFill/>
          <a:ln w="9525">
            <a:noFill/>
            <a:miter lim="800000"/>
            <a:headEnd/>
            <a:tailEnd/>
          </a:ln>
        </p:spPr>
      </p:pic>
      <p:sp>
        <p:nvSpPr>
          <p:cNvPr id="14339" name="TextBox 2"/>
          <p:cNvSpPr txBox="1">
            <a:spLocks noChangeArrowheads="1"/>
          </p:cNvSpPr>
          <p:nvPr/>
        </p:nvSpPr>
        <p:spPr bwMode="auto">
          <a:xfrm>
            <a:off x="-1851025" y="5300663"/>
            <a:ext cx="13195300" cy="2124075"/>
          </a:xfrm>
          <a:prstGeom prst="rect">
            <a:avLst/>
          </a:prstGeom>
          <a:noFill/>
          <a:ln w="9525">
            <a:noFill/>
            <a:miter lim="800000"/>
            <a:headEnd/>
            <a:tailEnd/>
          </a:ln>
        </p:spPr>
        <p:txBody>
          <a:bodyPr anchor="ctr"/>
          <a:lstStyle/>
          <a:p>
            <a:pPr algn="ctr"/>
            <a:r>
              <a:rPr lang="en-US" sz="2400">
                <a:solidFill>
                  <a:srgbClr val="0070C0"/>
                </a:solidFill>
                <a:latin typeface="Britannic Bold"/>
              </a:rPr>
              <a:t>INTERNATIONAL YOUTH NUCLEAR CONGRESS – 2016</a:t>
            </a:r>
          </a:p>
          <a:p>
            <a:pPr algn="ctr"/>
            <a:r>
              <a:rPr lang="en-US" sz="2400">
                <a:solidFill>
                  <a:srgbClr val="0070C0"/>
                </a:solidFill>
                <a:latin typeface="Britannic Bold"/>
              </a:rPr>
              <a:t>September 19-24, Ekaterinburg, Russia</a:t>
            </a:r>
            <a:endParaRPr lang="ru-RU" sz="2400">
              <a:solidFill>
                <a:srgbClr val="0070C0"/>
              </a:solidFill>
              <a:latin typeface="Britannic Bold"/>
            </a:endParaRPr>
          </a:p>
          <a:p>
            <a:pPr algn="ctr"/>
            <a:endParaRPr lang="ru-RU" sz="4400">
              <a:solidFill>
                <a:srgbClr val="0070C0"/>
              </a:solidFill>
              <a:latin typeface="Britannic Bold"/>
            </a:endParaRPr>
          </a:p>
        </p:txBody>
      </p:sp>
      <p:pic>
        <p:nvPicPr>
          <p:cNvPr id="14340" name="Рисунок 4" descr="____.JPG"/>
          <p:cNvPicPr>
            <a:picLocks noChangeAspect="1" noChangeArrowheads="1"/>
          </p:cNvPicPr>
          <p:nvPr/>
        </p:nvPicPr>
        <p:blipFill>
          <a:blip r:embed="rId4" cstate="print"/>
          <a:srcRect/>
          <a:stretch>
            <a:fillRect/>
          </a:stretch>
        </p:blipFill>
        <p:spPr bwMode="auto">
          <a:xfrm>
            <a:off x="6534150" y="3213100"/>
            <a:ext cx="2609850" cy="2011363"/>
          </a:xfrm>
          <a:prstGeom prst="rect">
            <a:avLst/>
          </a:prstGeom>
          <a:noFill/>
          <a:ln w="9525">
            <a:noFill/>
            <a:miter lim="800000"/>
            <a:headEnd/>
            <a:tailEnd/>
          </a:ln>
        </p:spPr>
      </p:pic>
      <p:sp>
        <p:nvSpPr>
          <p:cNvPr id="14341" name="TextBox 1"/>
          <p:cNvSpPr txBox="1">
            <a:spLocks noChangeArrowheads="1"/>
          </p:cNvSpPr>
          <p:nvPr/>
        </p:nvSpPr>
        <p:spPr bwMode="auto">
          <a:xfrm>
            <a:off x="2051050" y="3716338"/>
            <a:ext cx="2808288" cy="517525"/>
          </a:xfrm>
          <a:prstGeom prst="rect">
            <a:avLst/>
          </a:prstGeom>
          <a:noFill/>
          <a:ln w="9525">
            <a:noFill/>
            <a:miter lim="800000"/>
            <a:headEnd/>
            <a:tailEnd/>
          </a:ln>
        </p:spPr>
        <p:txBody>
          <a:bodyPr>
            <a:spAutoFit/>
          </a:bodyPr>
          <a:lstStyle/>
          <a:p>
            <a:r>
              <a:rPr lang="en-US" sz="1400" b="1">
                <a:solidFill>
                  <a:srgbClr val="0070C0"/>
                </a:solidFill>
                <a:latin typeface="Calibri" pitchFamily="34" charset="0"/>
              </a:rPr>
              <a:t>YOUTH BRANCH OF RUSSIAN NUCLEAR  SOCIETY</a:t>
            </a:r>
            <a:endParaRPr lang="ru-RU" sz="1400">
              <a:solidFill>
                <a:srgbClr val="0070C0"/>
              </a:solidFill>
              <a:latin typeface="Calibri" pitchFamily="34" charset="0"/>
            </a:endParaRPr>
          </a:p>
        </p:txBody>
      </p:sp>
      <p:pic>
        <p:nvPicPr>
          <p:cNvPr id="14343" name="Picture 7" descr="logo"/>
          <p:cNvPicPr>
            <a:picLocks noChangeAspect="1" noChangeArrowheads="1"/>
          </p:cNvPicPr>
          <p:nvPr/>
        </p:nvPicPr>
        <p:blipFill>
          <a:blip r:embed="rId5" cstate="print"/>
          <a:srcRect/>
          <a:stretch>
            <a:fillRect/>
          </a:stretch>
        </p:blipFill>
        <p:spPr bwMode="auto">
          <a:xfrm>
            <a:off x="2627313" y="4292600"/>
            <a:ext cx="1381125" cy="990600"/>
          </a:xfrm>
          <a:prstGeom prst="rect">
            <a:avLst/>
          </a:prstGeom>
          <a:noFill/>
          <a:ln w="9525">
            <a:noFill/>
            <a:miter lim="800000"/>
            <a:headEnd/>
            <a:tailEnd/>
          </a:ln>
        </p:spPr>
      </p:pic>
      <p:pic>
        <p:nvPicPr>
          <p:cNvPr id="14344" name="Picture 8" descr="Title"/>
          <p:cNvPicPr>
            <a:picLocks noChangeAspect="1" noChangeArrowheads="1"/>
          </p:cNvPicPr>
          <p:nvPr/>
        </p:nvPicPr>
        <p:blipFill>
          <a:blip r:embed="rId6" cstate="print"/>
          <a:srcRect/>
          <a:stretch>
            <a:fillRect/>
          </a:stretch>
        </p:blipFill>
        <p:spPr bwMode="auto">
          <a:xfrm>
            <a:off x="3851275" y="4365625"/>
            <a:ext cx="2497138" cy="865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idx="4294967295"/>
          </p:nvPr>
        </p:nvSpPr>
        <p:spPr/>
        <p:txBody>
          <a:bodyPr/>
          <a:lstStyle/>
          <a:p>
            <a:pPr eaLnBrk="1" hangingPunct="1"/>
            <a:r>
              <a:rPr lang="en-US" smtClean="0">
                <a:solidFill>
                  <a:srgbClr val="0070C0"/>
                </a:solidFill>
                <a:latin typeface="Britannic Bold"/>
              </a:rPr>
              <a:t>Cultural program</a:t>
            </a:r>
            <a:endParaRPr lang="ru-RU" smtClean="0">
              <a:solidFill>
                <a:srgbClr val="0070C0"/>
              </a:solidFill>
              <a:latin typeface="Britannic Bold"/>
            </a:endParaRPr>
          </a:p>
        </p:txBody>
      </p:sp>
      <p:sp>
        <p:nvSpPr>
          <p:cNvPr id="52227" name="Text Box 4"/>
          <p:cNvSpPr txBox="1">
            <a:spLocks noChangeArrowheads="1"/>
          </p:cNvSpPr>
          <p:nvPr/>
        </p:nvSpPr>
        <p:spPr bwMode="auto">
          <a:xfrm>
            <a:off x="8027988" y="6308725"/>
            <a:ext cx="184150" cy="366713"/>
          </a:xfrm>
          <a:prstGeom prst="rect">
            <a:avLst/>
          </a:prstGeom>
          <a:noFill/>
          <a:ln w="9525">
            <a:noFill/>
            <a:miter lim="800000"/>
            <a:headEnd/>
            <a:tailEnd/>
          </a:ln>
        </p:spPr>
        <p:txBody>
          <a:bodyPr wrap="none">
            <a:spAutoFit/>
          </a:bodyPr>
          <a:lstStyle/>
          <a:p>
            <a:endParaRPr lang="ru-RU"/>
          </a:p>
        </p:txBody>
      </p:sp>
      <p:sp>
        <p:nvSpPr>
          <p:cNvPr id="52229" name="Text Box 132"/>
          <p:cNvSpPr txBox="1">
            <a:spLocks noChangeArrowheads="1"/>
          </p:cNvSpPr>
          <p:nvPr/>
        </p:nvSpPr>
        <p:spPr bwMode="auto">
          <a:xfrm>
            <a:off x="8027988" y="6308725"/>
            <a:ext cx="1249362" cy="369888"/>
          </a:xfrm>
          <a:prstGeom prst="rect">
            <a:avLst/>
          </a:prstGeom>
          <a:noFill/>
          <a:ln w="9525">
            <a:noFill/>
            <a:miter lim="800000"/>
            <a:headEnd/>
            <a:tailEnd/>
          </a:ln>
        </p:spPr>
        <p:txBody>
          <a:bodyPr wrap="none">
            <a:spAutoFit/>
          </a:bodyPr>
          <a:lstStyle/>
          <a:p>
            <a:r>
              <a:rPr lang="en-US">
                <a:solidFill>
                  <a:srgbClr val="0070C0"/>
                </a:solidFill>
              </a:rPr>
              <a:t>IYNC2016</a:t>
            </a:r>
            <a:endParaRPr lang="ru-RU">
              <a:solidFill>
                <a:srgbClr val="0070C0"/>
              </a:solidFill>
            </a:endParaRPr>
          </a:p>
        </p:txBody>
      </p:sp>
      <p:pic>
        <p:nvPicPr>
          <p:cNvPr id="52230" name="Picture 6"/>
          <p:cNvPicPr>
            <a:picLocks noChangeAspect="1" noChangeArrowheads="1"/>
          </p:cNvPicPr>
          <p:nvPr/>
        </p:nvPicPr>
        <p:blipFill>
          <a:blip r:embed="rId3" cstate="print"/>
          <a:srcRect/>
          <a:stretch>
            <a:fillRect/>
          </a:stretch>
        </p:blipFill>
        <p:spPr bwMode="auto">
          <a:xfrm>
            <a:off x="1403350" y="1196975"/>
            <a:ext cx="6767513" cy="513238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idx="4294967295"/>
          </p:nvPr>
        </p:nvSpPr>
        <p:spPr>
          <a:xfrm>
            <a:off x="457200" y="274638"/>
            <a:ext cx="8229600" cy="777875"/>
          </a:xfrm>
        </p:spPr>
        <p:txBody>
          <a:bodyPr/>
          <a:lstStyle/>
          <a:p>
            <a:pPr eaLnBrk="1" hangingPunct="1"/>
            <a:r>
              <a:rPr lang="en-US" smtClean="0">
                <a:solidFill>
                  <a:srgbClr val="0070C0"/>
                </a:solidFill>
                <a:latin typeface="Britannic Bold"/>
              </a:rPr>
              <a:t>Cultural program</a:t>
            </a:r>
            <a:endParaRPr lang="ru-RU" smtClean="0">
              <a:solidFill>
                <a:srgbClr val="0070C0"/>
              </a:solidFill>
              <a:latin typeface="Britannic Bold"/>
            </a:endParaRPr>
          </a:p>
        </p:txBody>
      </p:sp>
      <p:sp>
        <p:nvSpPr>
          <p:cNvPr id="54275" name="Text Box 4"/>
          <p:cNvSpPr txBox="1">
            <a:spLocks noChangeArrowheads="1"/>
          </p:cNvSpPr>
          <p:nvPr/>
        </p:nvSpPr>
        <p:spPr bwMode="auto">
          <a:xfrm>
            <a:off x="8027988" y="6308725"/>
            <a:ext cx="184150" cy="366713"/>
          </a:xfrm>
          <a:prstGeom prst="rect">
            <a:avLst/>
          </a:prstGeom>
          <a:noFill/>
          <a:ln w="9525">
            <a:noFill/>
            <a:miter lim="800000"/>
            <a:headEnd/>
            <a:tailEnd/>
          </a:ln>
        </p:spPr>
        <p:txBody>
          <a:bodyPr wrap="none">
            <a:spAutoFit/>
          </a:bodyPr>
          <a:lstStyle/>
          <a:p>
            <a:endParaRPr lang="ru-RU"/>
          </a:p>
        </p:txBody>
      </p:sp>
      <p:sp>
        <p:nvSpPr>
          <p:cNvPr id="54276" name="Text Box 132"/>
          <p:cNvSpPr txBox="1">
            <a:spLocks noChangeArrowheads="1"/>
          </p:cNvSpPr>
          <p:nvPr/>
        </p:nvSpPr>
        <p:spPr bwMode="auto">
          <a:xfrm>
            <a:off x="7885113" y="6308725"/>
            <a:ext cx="1238250" cy="366713"/>
          </a:xfrm>
          <a:prstGeom prst="rect">
            <a:avLst/>
          </a:prstGeom>
          <a:noFill/>
          <a:ln w="9525">
            <a:noFill/>
            <a:miter lim="800000"/>
            <a:headEnd/>
            <a:tailEnd/>
          </a:ln>
        </p:spPr>
        <p:txBody>
          <a:bodyPr wrap="none">
            <a:spAutoFit/>
          </a:bodyPr>
          <a:lstStyle/>
          <a:p>
            <a:r>
              <a:rPr lang="en-US">
                <a:solidFill>
                  <a:srgbClr val="0070C0"/>
                </a:solidFill>
              </a:rPr>
              <a:t>IYNC2016</a:t>
            </a:r>
            <a:endParaRPr lang="ru-RU">
              <a:solidFill>
                <a:srgbClr val="0070C0"/>
              </a:solidFill>
            </a:endParaRPr>
          </a:p>
        </p:txBody>
      </p:sp>
      <p:pic>
        <p:nvPicPr>
          <p:cNvPr id="54279" name="Picture 7" descr="1320217001_1295618160_01_ms_dancefloor"/>
          <p:cNvPicPr>
            <a:picLocks noChangeAspect="1" noChangeArrowheads="1"/>
          </p:cNvPicPr>
          <p:nvPr/>
        </p:nvPicPr>
        <p:blipFill>
          <a:blip r:embed="rId3" cstate="print"/>
          <a:srcRect/>
          <a:stretch>
            <a:fillRect/>
          </a:stretch>
        </p:blipFill>
        <p:spPr bwMode="auto">
          <a:xfrm>
            <a:off x="912813" y="1125538"/>
            <a:ext cx="7620000" cy="5076825"/>
          </a:xfrm>
          <a:prstGeom prst="rect">
            <a:avLst/>
          </a:prstGeom>
          <a:noFill/>
        </p:spPr>
      </p:pic>
      <p:pic>
        <p:nvPicPr>
          <p:cNvPr id="54280" name="Picture 8" descr="1371137475_ikra-v-kosmetologii"/>
          <p:cNvPicPr>
            <a:picLocks noChangeAspect="1" noChangeArrowheads="1"/>
          </p:cNvPicPr>
          <p:nvPr/>
        </p:nvPicPr>
        <p:blipFill>
          <a:blip r:embed="rId4" cstate="print"/>
          <a:srcRect/>
          <a:stretch>
            <a:fillRect/>
          </a:stretch>
        </p:blipFill>
        <p:spPr bwMode="auto">
          <a:xfrm>
            <a:off x="2627313" y="1052513"/>
            <a:ext cx="6286500" cy="4210050"/>
          </a:xfrm>
          <a:prstGeom prst="rect">
            <a:avLst/>
          </a:prstGeom>
          <a:noFill/>
        </p:spPr>
      </p:pic>
      <p:pic>
        <p:nvPicPr>
          <p:cNvPr id="54278" name="Picture 6" descr="image"/>
          <p:cNvPicPr>
            <a:picLocks noChangeAspect="1" noChangeArrowheads="1"/>
          </p:cNvPicPr>
          <p:nvPr/>
        </p:nvPicPr>
        <p:blipFill>
          <a:blip r:embed="rId5" cstate="print"/>
          <a:srcRect/>
          <a:stretch>
            <a:fillRect/>
          </a:stretch>
        </p:blipFill>
        <p:spPr bwMode="auto">
          <a:xfrm>
            <a:off x="1763713" y="1457325"/>
            <a:ext cx="5705475" cy="4276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280"/>
                                        </p:tgtEl>
                                        <p:attrNameLst>
                                          <p:attrName>style.visibility</p:attrName>
                                        </p:attrNameLst>
                                      </p:cBhvr>
                                      <p:to>
                                        <p:strVal val="visible"/>
                                      </p:to>
                                    </p:set>
                                    <p:anim calcmode="lin" valueType="num">
                                      <p:cBhvr additive="base">
                                        <p:cTn id="7" dur="500" fill="hold"/>
                                        <p:tgtEl>
                                          <p:spTgt spid="54280"/>
                                        </p:tgtEl>
                                        <p:attrNameLst>
                                          <p:attrName>ppt_x</p:attrName>
                                        </p:attrNameLst>
                                      </p:cBhvr>
                                      <p:tavLst>
                                        <p:tav tm="0">
                                          <p:val>
                                            <p:strVal val="#ppt_x"/>
                                          </p:val>
                                        </p:tav>
                                        <p:tav tm="100000">
                                          <p:val>
                                            <p:strVal val="#ppt_x"/>
                                          </p:val>
                                        </p:tav>
                                      </p:tavLst>
                                    </p:anim>
                                    <p:anim calcmode="lin" valueType="num">
                                      <p:cBhvr additive="base">
                                        <p:cTn id="8" dur="500" fill="hold"/>
                                        <p:tgtEl>
                                          <p:spTgt spid="542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278"/>
                                        </p:tgtEl>
                                        <p:attrNameLst>
                                          <p:attrName>style.visibility</p:attrName>
                                        </p:attrNameLst>
                                      </p:cBhvr>
                                      <p:to>
                                        <p:strVal val="visible"/>
                                      </p:to>
                                    </p:set>
                                    <p:anim calcmode="lin" valueType="num">
                                      <p:cBhvr additive="base">
                                        <p:cTn id="13" dur="500" fill="hold"/>
                                        <p:tgtEl>
                                          <p:spTgt spid="54278"/>
                                        </p:tgtEl>
                                        <p:attrNameLst>
                                          <p:attrName>ppt_x</p:attrName>
                                        </p:attrNameLst>
                                      </p:cBhvr>
                                      <p:tavLst>
                                        <p:tav tm="0">
                                          <p:val>
                                            <p:strVal val="#ppt_x"/>
                                          </p:val>
                                        </p:tav>
                                        <p:tav tm="100000">
                                          <p:val>
                                            <p:strVal val="#ppt_x"/>
                                          </p:val>
                                        </p:tav>
                                      </p:tavLst>
                                    </p:anim>
                                    <p:anim calcmode="lin" valueType="num">
                                      <p:cBhvr additive="base">
                                        <p:cTn id="14" dur="500" fill="hold"/>
                                        <p:tgtEl>
                                          <p:spTgt spid="542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a:xfrm>
            <a:off x="179388" y="404813"/>
            <a:ext cx="8229600" cy="850900"/>
          </a:xfrm>
        </p:spPr>
        <p:txBody>
          <a:bodyPr/>
          <a:lstStyle/>
          <a:p>
            <a:pPr eaLnBrk="1" hangingPunct="1"/>
            <a:r>
              <a:rPr lang="en-US" sz="3600" smtClean="0">
                <a:solidFill>
                  <a:srgbClr val="0070C0"/>
                </a:solidFill>
              </a:rPr>
              <a:t>Fast Reactor Commercialization</a:t>
            </a:r>
            <a:br>
              <a:rPr lang="en-US" sz="3600" smtClean="0">
                <a:solidFill>
                  <a:srgbClr val="0070C0"/>
                </a:solidFill>
              </a:rPr>
            </a:br>
            <a:r>
              <a:rPr lang="en-US" sz="3600" smtClean="0">
                <a:solidFill>
                  <a:srgbClr val="0070C0"/>
                </a:solidFill>
              </a:rPr>
              <a:t> in Russia</a:t>
            </a:r>
            <a:r>
              <a:rPr lang="ru-RU" sz="3600" smtClean="0">
                <a:solidFill>
                  <a:srgbClr val="0070C0"/>
                </a:solidFill>
              </a:rPr>
              <a:t> </a:t>
            </a:r>
            <a:br>
              <a:rPr lang="ru-RU" sz="3600" smtClean="0">
                <a:solidFill>
                  <a:srgbClr val="0070C0"/>
                </a:solidFill>
              </a:rPr>
            </a:br>
            <a:endParaRPr lang="ru-RU" sz="3600" smtClean="0">
              <a:solidFill>
                <a:srgbClr val="0070C0"/>
              </a:solidFill>
            </a:endParaRPr>
          </a:p>
        </p:txBody>
      </p:sp>
      <p:pic>
        <p:nvPicPr>
          <p:cNvPr id="28674" name="Picture 3"/>
          <p:cNvPicPr>
            <a:picLocks noChangeAspect="1" noChangeArrowheads="1"/>
          </p:cNvPicPr>
          <p:nvPr/>
        </p:nvPicPr>
        <p:blipFill>
          <a:blip r:embed="rId2" cstate="print"/>
          <a:srcRect/>
          <a:stretch>
            <a:fillRect/>
          </a:stretch>
        </p:blipFill>
        <p:spPr bwMode="auto">
          <a:xfrm>
            <a:off x="395288" y="1916113"/>
            <a:ext cx="8609012" cy="4238625"/>
          </a:xfrm>
          <a:prstGeom prst="rect">
            <a:avLst/>
          </a:prstGeom>
          <a:noFill/>
          <a:ln w="9525">
            <a:noFill/>
            <a:miter lim="800000"/>
            <a:headEnd/>
            <a:tailEnd/>
          </a:ln>
        </p:spPr>
      </p:pic>
      <p:sp>
        <p:nvSpPr>
          <p:cNvPr id="56324" name="Rectangle 4"/>
          <p:cNvSpPr>
            <a:spLocks noChangeArrowheads="1"/>
          </p:cNvSpPr>
          <p:nvPr/>
        </p:nvSpPr>
        <p:spPr bwMode="auto">
          <a:xfrm>
            <a:off x="611188" y="5589588"/>
            <a:ext cx="4537075" cy="719137"/>
          </a:xfrm>
          <a:prstGeom prst="rect">
            <a:avLst/>
          </a:prstGeom>
          <a:solidFill>
            <a:schemeClr val="bg1"/>
          </a:solidFill>
          <a:ln w="9525">
            <a:noFill/>
            <a:miter lim="800000"/>
            <a:headEnd/>
            <a:tailEnd/>
          </a:ln>
        </p:spPr>
        <p:txBody>
          <a:bodyPr wrap="none" anchor="ctr"/>
          <a:lstStyle/>
          <a:p>
            <a:endParaRPr lang="ru-RU"/>
          </a:p>
        </p:txBody>
      </p:sp>
      <p:sp>
        <p:nvSpPr>
          <p:cNvPr id="56325" name="AutoShape 5"/>
          <p:cNvSpPr>
            <a:spLocks noChangeArrowheads="1"/>
          </p:cNvSpPr>
          <p:nvPr/>
        </p:nvSpPr>
        <p:spPr bwMode="auto">
          <a:xfrm>
            <a:off x="5724525" y="4221163"/>
            <a:ext cx="215900" cy="215900"/>
          </a:xfrm>
          <a:prstGeom prst="flowChartConnector">
            <a:avLst/>
          </a:prstGeom>
          <a:noFill/>
          <a:ln w="12700">
            <a:solidFill>
              <a:srgbClr val="FF0000"/>
            </a:solidFill>
            <a:round/>
            <a:headEnd/>
            <a:tailEnd/>
          </a:ln>
        </p:spPr>
        <p:txBody>
          <a:bodyPr wrap="none" anchor="ctr"/>
          <a:lstStyle/>
          <a:p>
            <a:endParaRPr lang="ru-RU"/>
          </a:p>
        </p:txBody>
      </p:sp>
      <p:sp>
        <p:nvSpPr>
          <p:cNvPr id="56326" name="AutoShape 6"/>
          <p:cNvSpPr>
            <a:spLocks noChangeArrowheads="1"/>
          </p:cNvSpPr>
          <p:nvPr/>
        </p:nvSpPr>
        <p:spPr bwMode="auto">
          <a:xfrm>
            <a:off x="1979613" y="3068638"/>
            <a:ext cx="1296987" cy="576262"/>
          </a:xfrm>
          <a:prstGeom prst="flowChartConnector">
            <a:avLst/>
          </a:prstGeom>
          <a:noFill/>
          <a:ln w="12700">
            <a:solidFill>
              <a:srgbClr val="FF0000"/>
            </a:solidFill>
            <a:round/>
            <a:headEnd/>
            <a:tailEnd/>
          </a:ln>
        </p:spPr>
        <p:txBody>
          <a:bodyPr wrap="none" anchor="ctr"/>
          <a:lstStyle/>
          <a:p>
            <a:endParaRPr lang="ru-RU"/>
          </a:p>
        </p:txBody>
      </p:sp>
      <p:sp>
        <p:nvSpPr>
          <p:cNvPr id="56327" name="Line 7"/>
          <p:cNvSpPr>
            <a:spLocks noChangeShapeType="1"/>
          </p:cNvSpPr>
          <p:nvPr/>
        </p:nvSpPr>
        <p:spPr bwMode="auto">
          <a:xfrm>
            <a:off x="3059113" y="3573463"/>
            <a:ext cx="2665412" cy="719137"/>
          </a:xfrm>
          <a:prstGeom prst="line">
            <a:avLst/>
          </a:prstGeom>
          <a:noFill/>
          <a:ln w="9525">
            <a:solidFill>
              <a:srgbClr val="FF0000"/>
            </a:solidFill>
            <a:round/>
            <a:headEnd type="stealth" w="med" len="med"/>
            <a:tailEnd/>
          </a:ln>
        </p:spPr>
        <p:txBody>
          <a:bodyPr/>
          <a:lstStyle/>
          <a:p>
            <a:endParaRPr lang="ru-RU"/>
          </a:p>
        </p:txBody>
      </p:sp>
      <p:pic>
        <p:nvPicPr>
          <p:cNvPr id="56328" name="Picture 8" descr="BN-1200"/>
          <p:cNvPicPr>
            <a:picLocks noChangeAspect="1" noChangeArrowheads="1"/>
          </p:cNvPicPr>
          <p:nvPr/>
        </p:nvPicPr>
        <p:blipFill>
          <a:blip r:embed="rId3" cstate="print"/>
          <a:srcRect/>
          <a:stretch>
            <a:fillRect/>
          </a:stretch>
        </p:blipFill>
        <p:spPr bwMode="auto">
          <a:xfrm>
            <a:off x="7667625" y="260350"/>
            <a:ext cx="1276350" cy="1657350"/>
          </a:xfrm>
          <a:prstGeom prst="rect">
            <a:avLst/>
          </a:prstGeom>
          <a:noFill/>
          <a:ln w="9525">
            <a:solidFill>
              <a:schemeClr val="tx1"/>
            </a:solidFill>
            <a:miter lim="800000"/>
            <a:headEnd/>
            <a:tailEnd/>
          </a:ln>
        </p:spPr>
      </p:pic>
      <p:sp>
        <p:nvSpPr>
          <p:cNvPr id="56329" name="Rectangle 9"/>
          <p:cNvSpPr>
            <a:spLocks noChangeArrowheads="1"/>
          </p:cNvSpPr>
          <p:nvPr/>
        </p:nvSpPr>
        <p:spPr bwMode="auto">
          <a:xfrm>
            <a:off x="4572000" y="908050"/>
            <a:ext cx="946150" cy="366713"/>
          </a:xfrm>
          <a:prstGeom prst="rect">
            <a:avLst/>
          </a:prstGeom>
          <a:noFill/>
          <a:ln w="9525">
            <a:noFill/>
            <a:miter lim="800000"/>
            <a:headEnd/>
            <a:tailEnd/>
          </a:ln>
        </p:spPr>
        <p:txBody>
          <a:bodyPr wrap="none">
            <a:spAutoFit/>
          </a:bodyPr>
          <a:lstStyle/>
          <a:p>
            <a:r>
              <a:rPr lang="en-US" b="1">
                <a:solidFill>
                  <a:srgbClr val="FF0000"/>
                </a:solidFill>
              </a:rPr>
              <a:t>project</a:t>
            </a:r>
            <a:endParaRPr lang="ru-RU" b="1">
              <a:solidFill>
                <a:srgbClr val="FF0000"/>
              </a:solidFill>
            </a:endParaRPr>
          </a:p>
        </p:txBody>
      </p:sp>
      <p:sp>
        <p:nvSpPr>
          <p:cNvPr id="56330" name="Rectangle 10"/>
          <p:cNvSpPr>
            <a:spLocks noChangeArrowheads="1"/>
          </p:cNvSpPr>
          <p:nvPr/>
        </p:nvSpPr>
        <p:spPr bwMode="auto">
          <a:xfrm>
            <a:off x="6516688" y="908050"/>
            <a:ext cx="1098550" cy="366713"/>
          </a:xfrm>
          <a:prstGeom prst="rect">
            <a:avLst/>
          </a:prstGeom>
          <a:noFill/>
          <a:ln w="9525">
            <a:noFill/>
            <a:miter lim="800000"/>
            <a:headEnd/>
            <a:tailEnd/>
          </a:ln>
        </p:spPr>
        <p:txBody>
          <a:bodyPr wrap="none">
            <a:spAutoFit/>
          </a:bodyPr>
          <a:lstStyle/>
          <a:p>
            <a:r>
              <a:rPr lang="en-US" b="1"/>
              <a:t>BN</a:t>
            </a:r>
            <a:r>
              <a:rPr lang="ru-RU" b="1"/>
              <a:t>-</a:t>
            </a:r>
            <a:r>
              <a:rPr lang="en-US" b="1"/>
              <a:t>1200</a:t>
            </a:r>
            <a:endParaRPr lang="ru-RU" b="1"/>
          </a:p>
        </p:txBody>
      </p:sp>
      <p:sp>
        <p:nvSpPr>
          <p:cNvPr id="56331" name="Line 11"/>
          <p:cNvSpPr>
            <a:spLocks noChangeShapeType="1"/>
          </p:cNvSpPr>
          <p:nvPr/>
        </p:nvSpPr>
        <p:spPr bwMode="auto">
          <a:xfrm>
            <a:off x="5508625" y="1125538"/>
            <a:ext cx="936625" cy="0"/>
          </a:xfrm>
          <a:prstGeom prst="line">
            <a:avLst/>
          </a:prstGeom>
          <a:noFill/>
          <a:ln w="25400">
            <a:solidFill>
              <a:srgbClr val="FF0000"/>
            </a:solidFill>
            <a:round/>
            <a:headEnd/>
            <a:tailEnd/>
          </a:ln>
        </p:spPr>
        <p:txBody>
          <a:bodyPr/>
          <a:lstStyle/>
          <a:p>
            <a:endParaRPr lang="ru-RU"/>
          </a:p>
        </p:txBody>
      </p:sp>
      <p:pic>
        <p:nvPicPr>
          <p:cNvPr id="56333" name="Picture 9" descr="C:\Users\1\Desktop\MyFiles\DOCSVU\F\CONF&amp;MEETINGS\CONF&amp;MEETS-PERS\2013\UKRAINE\2012-10-22_bn-800.jpg"/>
          <p:cNvPicPr>
            <a:picLocks noChangeAspect="1" noChangeArrowheads="1"/>
          </p:cNvPicPr>
          <p:nvPr/>
        </p:nvPicPr>
        <p:blipFill>
          <a:blip r:embed="rId4" cstate="print"/>
          <a:srcRect/>
          <a:stretch>
            <a:fillRect/>
          </a:stretch>
        </p:blipFill>
        <p:spPr bwMode="auto">
          <a:xfrm>
            <a:off x="4427538" y="1412875"/>
            <a:ext cx="3541712" cy="2316163"/>
          </a:xfrm>
          <a:prstGeom prst="rect">
            <a:avLst/>
          </a:prstGeom>
          <a:noFill/>
          <a:ln w="9525">
            <a:solidFill>
              <a:schemeClr val="tx1"/>
            </a:solidFill>
            <a:miter lim="800000"/>
            <a:headEnd/>
            <a:tailEnd/>
          </a:ln>
        </p:spPr>
      </p:pic>
      <p:sp>
        <p:nvSpPr>
          <p:cNvPr id="56334" name="Oval 14"/>
          <p:cNvSpPr>
            <a:spLocks noChangeArrowheads="1"/>
          </p:cNvSpPr>
          <p:nvPr/>
        </p:nvSpPr>
        <p:spPr bwMode="auto">
          <a:xfrm>
            <a:off x="6443663" y="476250"/>
            <a:ext cx="2520950" cy="1079500"/>
          </a:xfrm>
          <a:prstGeom prst="ellipse">
            <a:avLst/>
          </a:prstGeom>
          <a:noFill/>
          <a:ln w="25400">
            <a:solidFill>
              <a:srgbClr val="FF0000"/>
            </a:solidFill>
            <a:round/>
            <a:headEnd/>
            <a:tailEnd/>
          </a:ln>
        </p:spPr>
        <p:txBody>
          <a:bodyPr wrap="none" anchor="ctr"/>
          <a:lstStyle/>
          <a:p>
            <a:endParaRPr lang="ru-RU"/>
          </a:p>
        </p:txBody>
      </p:sp>
      <p:sp>
        <p:nvSpPr>
          <p:cNvPr id="56335" name="Rectangle 15"/>
          <p:cNvSpPr>
            <a:spLocks noChangeArrowheads="1"/>
          </p:cNvSpPr>
          <p:nvPr/>
        </p:nvSpPr>
        <p:spPr bwMode="auto">
          <a:xfrm>
            <a:off x="3419475" y="1628775"/>
            <a:ext cx="971550" cy="366713"/>
          </a:xfrm>
          <a:prstGeom prst="rect">
            <a:avLst/>
          </a:prstGeom>
          <a:noFill/>
          <a:ln w="9525">
            <a:noFill/>
            <a:miter lim="800000"/>
            <a:headEnd/>
            <a:tailEnd/>
          </a:ln>
        </p:spPr>
        <p:txBody>
          <a:bodyPr wrap="none">
            <a:spAutoFit/>
          </a:bodyPr>
          <a:lstStyle/>
          <a:p>
            <a:r>
              <a:rPr lang="en-US" b="1"/>
              <a:t>BN</a:t>
            </a:r>
            <a:r>
              <a:rPr lang="ru-RU" b="1"/>
              <a:t>-800</a:t>
            </a:r>
          </a:p>
        </p:txBody>
      </p:sp>
      <p:sp>
        <p:nvSpPr>
          <p:cNvPr id="56336" name="Rectangle 16"/>
          <p:cNvSpPr>
            <a:spLocks noChangeArrowheads="1"/>
          </p:cNvSpPr>
          <p:nvPr/>
        </p:nvSpPr>
        <p:spPr bwMode="auto">
          <a:xfrm>
            <a:off x="7956550" y="2276475"/>
            <a:ext cx="768350" cy="366713"/>
          </a:xfrm>
          <a:prstGeom prst="rect">
            <a:avLst/>
          </a:prstGeom>
          <a:noFill/>
          <a:ln w="9525">
            <a:noFill/>
            <a:miter lim="800000"/>
            <a:headEnd/>
            <a:tailEnd/>
          </a:ln>
        </p:spPr>
        <p:txBody>
          <a:bodyPr>
            <a:spAutoFit/>
          </a:bodyPr>
          <a:lstStyle/>
          <a:p>
            <a:r>
              <a:rPr lang="en-US" b="1"/>
              <a:t>2013-</a:t>
            </a:r>
            <a:endParaRPr lang="ru-RU" b="1"/>
          </a:p>
        </p:txBody>
      </p:sp>
      <p:sp>
        <p:nvSpPr>
          <p:cNvPr id="56337" name="Line 17"/>
          <p:cNvSpPr>
            <a:spLocks noChangeShapeType="1"/>
          </p:cNvSpPr>
          <p:nvPr/>
        </p:nvSpPr>
        <p:spPr bwMode="auto">
          <a:xfrm flipH="1">
            <a:off x="7451725" y="1125538"/>
            <a:ext cx="504825" cy="3455987"/>
          </a:xfrm>
          <a:prstGeom prst="line">
            <a:avLst/>
          </a:prstGeom>
          <a:noFill/>
          <a:ln w="12700">
            <a:solidFill>
              <a:srgbClr val="FF0000"/>
            </a:solidFill>
            <a:round/>
            <a:headEnd type="stealth" w="med" len="med"/>
            <a:tailEnd/>
          </a:ln>
        </p:spPr>
        <p:txBody>
          <a:bodyPr/>
          <a:lstStyle/>
          <a:p>
            <a:endParaRPr lang="ru-RU"/>
          </a:p>
        </p:txBody>
      </p:sp>
      <p:pic>
        <p:nvPicPr>
          <p:cNvPr id="56338" name="Picture 18" descr="BN-600"/>
          <p:cNvPicPr>
            <a:picLocks noChangeAspect="1" noChangeArrowheads="1"/>
          </p:cNvPicPr>
          <p:nvPr/>
        </p:nvPicPr>
        <p:blipFill>
          <a:blip r:embed="rId5" cstate="print"/>
          <a:srcRect/>
          <a:stretch>
            <a:fillRect/>
          </a:stretch>
        </p:blipFill>
        <p:spPr bwMode="auto">
          <a:xfrm>
            <a:off x="2987675" y="2060575"/>
            <a:ext cx="1924050" cy="1441450"/>
          </a:xfrm>
          <a:prstGeom prst="rect">
            <a:avLst/>
          </a:prstGeom>
          <a:noFill/>
          <a:ln w="9525">
            <a:solidFill>
              <a:schemeClr val="tx1"/>
            </a:solidFill>
            <a:miter lim="800000"/>
            <a:headEnd/>
            <a:tailEnd/>
          </a:ln>
        </p:spPr>
      </p:pic>
      <p:pic>
        <p:nvPicPr>
          <p:cNvPr id="56339" name="Picture 19" descr="BN-350"/>
          <p:cNvPicPr>
            <a:picLocks noChangeAspect="1" noChangeArrowheads="1"/>
          </p:cNvPicPr>
          <p:nvPr/>
        </p:nvPicPr>
        <p:blipFill>
          <a:blip r:embed="rId6" cstate="print"/>
          <a:srcRect/>
          <a:stretch>
            <a:fillRect/>
          </a:stretch>
        </p:blipFill>
        <p:spPr bwMode="auto">
          <a:xfrm>
            <a:off x="1331913" y="2636838"/>
            <a:ext cx="2162175" cy="1428750"/>
          </a:xfrm>
          <a:prstGeom prst="rect">
            <a:avLst/>
          </a:prstGeom>
          <a:noFill/>
          <a:ln w="9525">
            <a:solidFill>
              <a:schemeClr val="tx1"/>
            </a:solidFill>
            <a:miter lim="800000"/>
            <a:headEnd/>
            <a:tailEnd/>
          </a:ln>
        </p:spPr>
      </p:pic>
      <p:pic>
        <p:nvPicPr>
          <p:cNvPr id="56340" name="Picture 20" descr="BR-5_10"/>
          <p:cNvPicPr>
            <a:picLocks noChangeAspect="1" noChangeArrowheads="1"/>
          </p:cNvPicPr>
          <p:nvPr/>
        </p:nvPicPr>
        <p:blipFill>
          <a:blip r:embed="rId7" cstate="print"/>
          <a:srcRect/>
          <a:stretch>
            <a:fillRect/>
          </a:stretch>
        </p:blipFill>
        <p:spPr bwMode="auto">
          <a:xfrm>
            <a:off x="684213" y="3141663"/>
            <a:ext cx="719137" cy="1395412"/>
          </a:xfrm>
          <a:prstGeom prst="rect">
            <a:avLst/>
          </a:prstGeom>
          <a:noFill/>
          <a:ln w="9525">
            <a:solidFill>
              <a:schemeClr val="tx1"/>
            </a:solidFill>
            <a:miter lim="800000"/>
            <a:headEnd/>
            <a:tailEnd/>
          </a:ln>
        </p:spPr>
      </p:pic>
      <p:sp>
        <p:nvSpPr>
          <p:cNvPr id="56341" name="Rectangle 21"/>
          <p:cNvSpPr>
            <a:spLocks noChangeArrowheads="1"/>
          </p:cNvSpPr>
          <p:nvPr/>
        </p:nvSpPr>
        <p:spPr bwMode="auto">
          <a:xfrm>
            <a:off x="0" y="3068638"/>
            <a:ext cx="1136650" cy="366712"/>
          </a:xfrm>
          <a:prstGeom prst="rect">
            <a:avLst/>
          </a:prstGeom>
          <a:noFill/>
          <a:ln w="9525">
            <a:noFill/>
            <a:miter lim="800000"/>
            <a:headEnd/>
            <a:tailEnd/>
          </a:ln>
        </p:spPr>
        <p:txBody>
          <a:bodyPr>
            <a:spAutoFit/>
          </a:bodyPr>
          <a:lstStyle/>
          <a:p>
            <a:r>
              <a:rPr lang="en-US" b="1"/>
              <a:t>BR-5&amp;10</a:t>
            </a:r>
            <a:endParaRPr lang="ru-RU" b="1"/>
          </a:p>
        </p:txBody>
      </p:sp>
      <p:sp>
        <p:nvSpPr>
          <p:cNvPr id="56342" name="Rectangle 22"/>
          <p:cNvSpPr>
            <a:spLocks noChangeArrowheads="1"/>
          </p:cNvSpPr>
          <p:nvPr/>
        </p:nvSpPr>
        <p:spPr bwMode="auto">
          <a:xfrm>
            <a:off x="1403350" y="4076700"/>
            <a:ext cx="1276350" cy="366713"/>
          </a:xfrm>
          <a:prstGeom prst="rect">
            <a:avLst/>
          </a:prstGeom>
          <a:noFill/>
          <a:ln w="9525">
            <a:noFill/>
            <a:miter lim="800000"/>
            <a:headEnd/>
            <a:tailEnd/>
          </a:ln>
        </p:spPr>
        <p:txBody>
          <a:bodyPr wrap="none">
            <a:spAutoFit/>
          </a:bodyPr>
          <a:lstStyle/>
          <a:p>
            <a:r>
              <a:rPr lang="en-US" b="1"/>
              <a:t>1959-2002</a:t>
            </a:r>
            <a:endParaRPr lang="ru-RU" b="1"/>
          </a:p>
        </p:txBody>
      </p:sp>
      <p:sp>
        <p:nvSpPr>
          <p:cNvPr id="56343" name="Line 23"/>
          <p:cNvSpPr>
            <a:spLocks noChangeShapeType="1"/>
          </p:cNvSpPr>
          <p:nvPr/>
        </p:nvSpPr>
        <p:spPr bwMode="auto">
          <a:xfrm flipH="1" flipV="1">
            <a:off x="900113" y="4581525"/>
            <a:ext cx="503237" cy="287338"/>
          </a:xfrm>
          <a:prstGeom prst="line">
            <a:avLst/>
          </a:prstGeom>
          <a:noFill/>
          <a:ln w="12700">
            <a:solidFill>
              <a:srgbClr val="FF0000"/>
            </a:solidFill>
            <a:round/>
            <a:headEnd type="stealth" w="med" len="med"/>
            <a:tailEnd/>
          </a:ln>
        </p:spPr>
        <p:txBody>
          <a:bodyPr/>
          <a:lstStyle/>
          <a:p>
            <a:endParaRPr lang="ru-RU"/>
          </a:p>
        </p:txBody>
      </p:sp>
      <p:sp>
        <p:nvSpPr>
          <p:cNvPr id="56344" name="Line 24"/>
          <p:cNvSpPr>
            <a:spLocks noChangeShapeType="1"/>
          </p:cNvSpPr>
          <p:nvPr/>
        </p:nvSpPr>
        <p:spPr bwMode="auto">
          <a:xfrm flipH="1" flipV="1">
            <a:off x="1692275" y="4076700"/>
            <a:ext cx="431800" cy="504825"/>
          </a:xfrm>
          <a:prstGeom prst="line">
            <a:avLst/>
          </a:prstGeom>
          <a:noFill/>
          <a:ln w="12700">
            <a:solidFill>
              <a:srgbClr val="FF0000"/>
            </a:solidFill>
            <a:round/>
            <a:headEnd type="stealth" w="med" len="med"/>
            <a:tailEnd/>
          </a:ln>
        </p:spPr>
        <p:txBody>
          <a:bodyPr/>
          <a:lstStyle/>
          <a:p>
            <a:endParaRPr lang="ru-RU"/>
          </a:p>
        </p:txBody>
      </p:sp>
      <p:sp>
        <p:nvSpPr>
          <p:cNvPr id="56345" name="Line 25"/>
          <p:cNvSpPr>
            <a:spLocks noChangeShapeType="1"/>
          </p:cNvSpPr>
          <p:nvPr/>
        </p:nvSpPr>
        <p:spPr bwMode="auto">
          <a:xfrm flipV="1">
            <a:off x="2843213" y="2349500"/>
            <a:ext cx="144462" cy="2087563"/>
          </a:xfrm>
          <a:prstGeom prst="line">
            <a:avLst/>
          </a:prstGeom>
          <a:noFill/>
          <a:ln w="12700">
            <a:solidFill>
              <a:srgbClr val="FF0000"/>
            </a:solidFill>
            <a:round/>
            <a:headEnd type="stealth" w="med" len="med"/>
            <a:tailEnd/>
          </a:ln>
        </p:spPr>
        <p:txBody>
          <a:bodyPr/>
          <a:lstStyle/>
          <a:p>
            <a:endParaRPr lang="ru-RU"/>
          </a:p>
        </p:txBody>
      </p:sp>
      <p:sp>
        <p:nvSpPr>
          <p:cNvPr id="56346" name="Rectangle 26"/>
          <p:cNvSpPr>
            <a:spLocks noChangeArrowheads="1"/>
          </p:cNvSpPr>
          <p:nvPr/>
        </p:nvSpPr>
        <p:spPr bwMode="auto">
          <a:xfrm>
            <a:off x="395288" y="2565400"/>
            <a:ext cx="971550" cy="366713"/>
          </a:xfrm>
          <a:prstGeom prst="rect">
            <a:avLst/>
          </a:prstGeom>
          <a:noFill/>
          <a:ln w="9525">
            <a:noFill/>
            <a:miter lim="800000"/>
            <a:headEnd/>
            <a:tailEnd/>
          </a:ln>
        </p:spPr>
        <p:txBody>
          <a:bodyPr wrap="none">
            <a:spAutoFit/>
          </a:bodyPr>
          <a:lstStyle/>
          <a:p>
            <a:r>
              <a:rPr lang="en-US" b="1"/>
              <a:t>BN-350</a:t>
            </a:r>
            <a:endParaRPr lang="ru-RU" b="1"/>
          </a:p>
        </p:txBody>
      </p:sp>
      <p:sp>
        <p:nvSpPr>
          <p:cNvPr id="56347" name="Rectangle 27"/>
          <p:cNvSpPr>
            <a:spLocks noChangeArrowheads="1"/>
          </p:cNvSpPr>
          <p:nvPr/>
        </p:nvSpPr>
        <p:spPr bwMode="auto">
          <a:xfrm>
            <a:off x="1979613" y="2060575"/>
            <a:ext cx="971550" cy="366713"/>
          </a:xfrm>
          <a:prstGeom prst="rect">
            <a:avLst/>
          </a:prstGeom>
          <a:solidFill>
            <a:schemeClr val="bg1"/>
          </a:solidFill>
          <a:ln w="9525">
            <a:noFill/>
            <a:miter lim="800000"/>
            <a:headEnd/>
            <a:tailEnd/>
          </a:ln>
        </p:spPr>
        <p:txBody>
          <a:bodyPr wrap="none">
            <a:spAutoFit/>
          </a:bodyPr>
          <a:lstStyle/>
          <a:p>
            <a:r>
              <a:rPr lang="en-US" b="1"/>
              <a:t>BN</a:t>
            </a:r>
            <a:r>
              <a:rPr lang="ru-RU" b="1"/>
              <a:t>-</a:t>
            </a:r>
            <a:r>
              <a:rPr lang="en-US" b="1"/>
              <a:t>6</a:t>
            </a:r>
            <a:r>
              <a:rPr lang="ru-RU" b="1"/>
              <a:t>00</a:t>
            </a:r>
          </a:p>
        </p:txBody>
      </p:sp>
      <p:sp>
        <p:nvSpPr>
          <p:cNvPr id="56348" name="Rectangle 28"/>
          <p:cNvSpPr>
            <a:spLocks noChangeArrowheads="1"/>
          </p:cNvSpPr>
          <p:nvPr/>
        </p:nvSpPr>
        <p:spPr bwMode="auto">
          <a:xfrm>
            <a:off x="3563938" y="3573463"/>
            <a:ext cx="1276350" cy="366712"/>
          </a:xfrm>
          <a:prstGeom prst="rect">
            <a:avLst/>
          </a:prstGeom>
          <a:solidFill>
            <a:schemeClr val="bg1"/>
          </a:solidFill>
          <a:ln w="9525">
            <a:noFill/>
            <a:miter lim="800000"/>
            <a:headEnd/>
            <a:tailEnd/>
          </a:ln>
        </p:spPr>
        <p:txBody>
          <a:bodyPr wrap="none">
            <a:spAutoFit/>
          </a:bodyPr>
          <a:lstStyle/>
          <a:p>
            <a:r>
              <a:rPr lang="en-US" b="1"/>
              <a:t>1972-1999</a:t>
            </a:r>
            <a:endParaRPr lang="ru-RU" b="1"/>
          </a:p>
        </p:txBody>
      </p:sp>
      <p:sp>
        <p:nvSpPr>
          <p:cNvPr id="56349" name="Line 29"/>
          <p:cNvSpPr>
            <a:spLocks noChangeShapeType="1"/>
          </p:cNvSpPr>
          <p:nvPr/>
        </p:nvSpPr>
        <p:spPr bwMode="auto">
          <a:xfrm flipV="1">
            <a:off x="3492500" y="3644900"/>
            <a:ext cx="936625" cy="576263"/>
          </a:xfrm>
          <a:prstGeom prst="line">
            <a:avLst/>
          </a:prstGeom>
          <a:noFill/>
          <a:ln w="12700">
            <a:solidFill>
              <a:srgbClr val="FF0000"/>
            </a:solidFill>
            <a:round/>
            <a:headEnd type="stealth" w="med" len="med"/>
            <a:tailEnd/>
          </a:ln>
        </p:spPr>
        <p:txBody>
          <a:bodyPr/>
          <a:lstStyle/>
          <a:p>
            <a:endParaRPr lang="ru-RU"/>
          </a:p>
        </p:txBody>
      </p:sp>
      <p:sp>
        <p:nvSpPr>
          <p:cNvPr id="56350" name="Line 30"/>
          <p:cNvSpPr>
            <a:spLocks noChangeShapeType="1"/>
          </p:cNvSpPr>
          <p:nvPr/>
        </p:nvSpPr>
        <p:spPr bwMode="auto">
          <a:xfrm flipH="1">
            <a:off x="4572000" y="1268413"/>
            <a:ext cx="2735263" cy="2735262"/>
          </a:xfrm>
          <a:prstGeom prst="line">
            <a:avLst/>
          </a:prstGeom>
          <a:noFill/>
          <a:ln w="9525">
            <a:solidFill>
              <a:srgbClr val="FF0000"/>
            </a:solidFill>
            <a:round/>
            <a:headEnd/>
            <a:tailEnd type="stealth" w="med" len="med"/>
          </a:ln>
        </p:spPr>
        <p:txBody>
          <a:bodyPr/>
          <a:lstStyle/>
          <a:p>
            <a:endParaRPr lang="ru-RU"/>
          </a:p>
        </p:txBody>
      </p:sp>
      <p:sp>
        <p:nvSpPr>
          <p:cNvPr id="56351" name="Rectangle 31"/>
          <p:cNvSpPr>
            <a:spLocks noChangeArrowheads="1"/>
          </p:cNvSpPr>
          <p:nvPr/>
        </p:nvSpPr>
        <p:spPr bwMode="auto">
          <a:xfrm>
            <a:off x="5003800" y="2997200"/>
            <a:ext cx="1111250" cy="366713"/>
          </a:xfrm>
          <a:prstGeom prst="rect">
            <a:avLst/>
          </a:prstGeom>
          <a:solidFill>
            <a:schemeClr val="bg1"/>
          </a:solidFill>
          <a:ln w="9525">
            <a:noFill/>
            <a:miter lim="800000"/>
            <a:headEnd/>
            <a:tailEnd/>
          </a:ln>
        </p:spPr>
        <p:txBody>
          <a:bodyPr wrap="none">
            <a:spAutoFit/>
          </a:bodyPr>
          <a:lstStyle/>
          <a:p>
            <a:r>
              <a:rPr lang="en-US" b="1"/>
              <a:t>1980-p.t.</a:t>
            </a:r>
            <a:endParaRPr lang="ru-RU" b="1"/>
          </a:p>
        </p:txBody>
      </p:sp>
      <p:sp>
        <p:nvSpPr>
          <p:cNvPr id="56352" name="Oval 32"/>
          <p:cNvSpPr>
            <a:spLocks noChangeArrowheads="1"/>
          </p:cNvSpPr>
          <p:nvPr/>
        </p:nvSpPr>
        <p:spPr bwMode="auto">
          <a:xfrm>
            <a:off x="6300788" y="4437063"/>
            <a:ext cx="2520950" cy="1079500"/>
          </a:xfrm>
          <a:prstGeom prst="ellipse">
            <a:avLst/>
          </a:prstGeom>
          <a:noFill/>
          <a:ln w="25400">
            <a:solidFill>
              <a:srgbClr val="FF0000"/>
            </a:solidFill>
            <a:round/>
            <a:headEnd/>
            <a:tailEnd/>
          </a:ln>
        </p:spPr>
        <p:txBody>
          <a:bodyPr wrap="none" anchor="ctr"/>
          <a:lstStyle/>
          <a:p>
            <a:endParaRPr lang="ru-RU"/>
          </a:p>
        </p:txBody>
      </p:sp>
      <p:sp>
        <p:nvSpPr>
          <p:cNvPr id="28704" name="Text Box 132"/>
          <p:cNvSpPr txBox="1">
            <a:spLocks noChangeArrowheads="1"/>
          </p:cNvSpPr>
          <p:nvPr/>
        </p:nvSpPr>
        <p:spPr bwMode="auto">
          <a:xfrm>
            <a:off x="8027988" y="6308725"/>
            <a:ext cx="1249362" cy="369888"/>
          </a:xfrm>
          <a:prstGeom prst="rect">
            <a:avLst/>
          </a:prstGeom>
          <a:noFill/>
          <a:ln w="9525">
            <a:noFill/>
            <a:miter lim="800000"/>
            <a:headEnd/>
            <a:tailEnd/>
          </a:ln>
        </p:spPr>
        <p:txBody>
          <a:bodyPr wrap="none">
            <a:spAutoFit/>
          </a:bodyPr>
          <a:lstStyle/>
          <a:p>
            <a:r>
              <a:rPr lang="en-US">
                <a:solidFill>
                  <a:srgbClr val="0070C0"/>
                </a:solidFill>
              </a:rPr>
              <a:t>IYNC2016</a:t>
            </a:r>
            <a:endParaRPr lang="ru-RU">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6324"/>
                                        </p:tgtEl>
                                        <p:attrNameLst>
                                          <p:attrName>ppt_x</p:attrName>
                                        </p:attrNameLst>
                                      </p:cBhvr>
                                      <p:tavLst>
                                        <p:tav tm="0">
                                          <p:val>
                                            <p:strVal val="ppt_x"/>
                                          </p:val>
                                        </p:tav>
                                        <p:tav tm="100000">
                                          <p:val>
                                            <p:strVal val="ppt_x"/>
                                          </p:val>
                                        </p:tav>
                                      </p:tavLst>
                                    </p:anim>
                                    <p:anim calcmode="lin" valueType="num">
                                      <p:cBhvr additive="base">
                                        <p:cTn id="7" dur="500"/>
                                        <p:tgtEl>
                                          <p:spTgt spid="56324"/>
                                        </p:tgtEl>
                                        <p:attrNameLst>
                                          <p:attrName>ppt_y</p:attrName>
                                        </p:attrNameLst>
                                      </p:cBhvr>
                                      <p:tavLst>
                                        <p:tav tm="0">
                                          <p:val>
                                            <p:strVal val="ppt_y"/>
                                          </p:val>
                                        </p:tav>
                                        <p:tav tm="100000">
                                          <p:val>
                                            <p:strVal val="1+ppt_h/2"/>
                                          </p:val>
                                        </p:tav>
                                      </p:tavLst>
                                    </p:anim>
                                    <p:set>
                                      <p:cBhvr>
                                        <p:cTn id="8" dur="1" fill="hold">
                                          <p:stCondLst>
                                            <p:cond delay="499"/>
                                          </p:stCondLst>
                                        </p:cTn>
                                        <p:tgtEl>
                                          <p:spTgt spid="563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6327"/>
                                        </p:tgtEl>
                                        <p:attrNameLst>
                                          <p:attrName>style.visibility</p:attrName>
                                        </p:attrNameLst>
                                      </p:cBhvr>
                                      <p:to>
                                        <p:strVal val="visible"/>
                                      </p:to>
                                    </p:set>
                                    <p:animEffect transition="in" filter="box(in)">
                                      <p:cBhvr>
                                        <p:cTn id="13" dur="500"/>
                                        <p:tgtEl>
                                          <p:spTgt spid="5632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6325"/>
                                        </p:tgtEl>
                                        <p:attrNameLst>
                                          <p:attrName>style.visibility</p:attrName>
                                        </p:attrNameLst>
                                      </p:cBhvr>
                                      <p:to>
                                        <p:strVal val="visible"/>
                                      </p:to>
                                    </p:set>
                                    <p:animEffect transition="in" filter="box(in)">
                                      <p:cBhvr>
                                        <p:cTn id="16" dur="500"/>
                                        <p:tgtEl>
                                          <p:spTgt spid="5632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56326"/>
                                        </p:tgtEl>
                                        <p:attrNameLst>
                                          <p:attrName>style.visibility</p:attrName>
                                        </p:attrNameLst>
                                      </p:cBhvr>
                                      <p:to>
                                        <p:strVal val="visible"/>
                                      </p:to>
                                    </p:set>
                                    <p:animEffect transition="in" filter="box(in)">
                                      <p:cBhvr>
                                        <p:cTn id="19" dur="500"/>
                                        <p:tgtEl>
                                          <p:spTgt spid="56326"/>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56340"/>
                                        </p:tgtEl>
                                        <p:attrNameLst>
                                          <p:attrName>style.visibility</p:attrName>
                                        </p:attrNameLst>
                                      </p:cBhvr>
                                      <p:to>
                                        <p:strVal val="visible"/>
                                      </p:to>
                                    </p:set>
                                    <p:animEffect transition="in" filter="box(in)">
                                      <p:cBhvr>
                                        <p:cTn id="24" dur="500"/>
                                        <p:tgtEl>
                                          <p:spTgt spid="56340"/>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56341"/>
                                        </p:tgtEl>
                                        <p:attrNameLst>
                                          <p:attrName>style.visibility</p:attrName>
                                        </p:attrNameLst>
                                      </p:cBhvr>
                                      <p:to>
                                        <p:strVal val="visible"/>
                                      </p:to>
                                    </p:set>
                                    <p:animEffect transition="in" filter="box(in)">
                                      <p:cBhvr>
                                        <p:cTn id="27" dur="500"/>
                                        <p:tgtEl>
                                          <p:spTgt spid="56341"/>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56343"/>
                                        </p:tgtEl>
                                        <p:attrNameLst>
                                          <p:attrName>style.visibility</p:attrName>
                                        </p:attrNameLst>
                                      </p:cBhvr>
                                      <p:to>
                                        <p:strVal val="visible"/>
                                      </p:to>
                                    </p:set>
                                    <p:animEffect transition="in" filter="box(in)">
                                      <p:cBhvr>
                                        <p:cTn id="30" dur="500"/>
                                        <p:tgtEl>
                                          <p:spTgt spid="56343"/>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56342">
                                            <p:txEl>
                                              <p:pRg st="0" end="0"/>
                                            </p:txEl>
                                          </p:spTgt>
                                        </p:tgtEl>
                                        <p:attrNameLst>
                                          <p:attrName>style.visibility</p:attrName>
                                        </p:attrNameLst>
                                      </p:cBhvr>
                                      <p:to>
                                        <p:strVal val="visible"/>
                                      </p:to>
                                    </p:set>
                                    <p:animEffect transition="in" filter="box(in)">
                                      <p:cBhvr>
                                        <p:cTn id="33" dur="500"/>
                                        <p:tgtEl>
                                          <p:spTgt spid="5634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56339"/>
                                        </p:tgtEl>
                                        <p:attrNameLst>
                                          <p:attrName>style.visibility</p:attrName>
                                        </p:attrNameLst>
                                      </p:cBhvr>
                                      <p:to>
                                        <p:strVal val="visible"/>
                                      </p:to>
                                    </p:set>
                                    <p:animEffect transition="in" filter="box(in)">
                                      <p:cBhvr>
                                        <p:cTn id="38" dur="500"/>
                                        <p:tgtEl>
                                          <p:spTgt spid="56339"/>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56346">
                                            <p:txEl>
                                              <p:pRg st="0" end="0"/>
                                            </p:txEl>
                                          </p:spTgt>
                                        </p:tgtEl>
                                        <p:attrNameLst>
                                          <p:attrName>style.visibility</p:attrName>
                                        </p:attrNameLst>
                                      </p:cBhvr>
                                      <p:to>
                                        <p:strVal val="visible"/>
                                      </p:to>
                                    </p:set>
                                    <p:animEffect transition="in" filter="box(in)">
                                      <p:cBhvr>
                                        <p:cTn id="41" dur="500"/>
                                        <p:tgtEl>
                                          <p:spTgt spid="56346">
                                            <p:txEl>
                                              <p:pRg st="0" end="0"/>
                                            </p:txEl>
                                          </p:spTgt>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56344"/>
                                        </p:tgtEl>
                                        <p:attrNameLst>
                                          <p:attrName>style.visibility</p:attrName>
                                        </p:attrNameLst>
                                      </p:cBhvr>
                                      <p:to>
                                        <p:strVal val="visible"/>
                                      </p:to>
                                    </p:set>
                                    <p:animEffect transition="in" filter="box(in)">
                                      <p:cBhvr>
                                        <p:cTn id="44" dur="500"/>
                                        <p:tgtEl>
                                          <p:spTgt spid="56344"/>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56348"/>
                                        </p:tgtEl>
                                        <p:attrNameLst>
                                          <p:attrName>style.visibility</p:attrName>
                                        </p:attrNameLst>
                                      </p:cBhvr>
                                      <p:to>
                                        <p:strVal val="visible"/>
                                      </p:to>
                                    </p:set>
                                    <p:animEffect transition="in" filter="box(in)">
                                      <p:cBhvr>
                                        <p:cTn id="47" dur="500"/>
                                        <p:tgtEl>
                                          <p:spTgt spid="5634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56338"/>
                                        </p:tgtEl>
                                        <p:attrNameLst>
                                          <p:attrName>style.visibility</p:attrName>
                                        </p:attrNameLst>
                                      </p:cBhvr>
                                      <p:to>
                                        <p:strVal val="visible"/>
                                      </p:to>
                                    </p:set>
                                    <p:animEffect transition="in" filter="box(in)">
                                      <p:cBhvr>
                                        <p:cTn id="52" dur="500"/>
                                        <p:tgtEl>
                                          <p:spTgt spid="56338"/>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56345"/>
                                        </p:tgtEl>
                                        <p:attrNameLst>
                                          <p:attrName>style.visibility</p:attrName>
                                        </p:attrNameLst>
                                      </p:cBhvr>
                                      <p:to>
                                        <p:strVal val="visible"/>
                                      </p:to>
                                    </p:set>
                                    <p:animEffect transition="in" filter="box(in)">
                                      <p:cBhvr>
                                        <p:cTn id="55" dur="500"/>
                                        <p:tgtEl>
                                          <p:spTgt spid="56345"/>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56351"/>
                                        </p:tgtEl>
                                        <p:attrNameLst>
                                          <p:attrName>style.visibility</p:attrName>
                                        </p:attrNameLst>
                                      </p:cBhvr>
                                      <p:to>
                                        <p:strVal val="visible"/>
                                      </p:to>
                                    </p:set>
                                    <p:animEffect transition="in" filter="box(in)">
                                      <p:cBhvr>
                                        <p:cTn id="58" dur="500"/>
                                        <p:tgtEl>
                                          <p:spTgt spid="56351"/>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56347">
                                            <p:bg/>
                                          </p:spTgt>
                                        </p:tgtEl>
                                        <p:attrNameLst>
                                          <p:attrName>style.visibility</p:attrName>
                                        </p:attrNameLst>
                                      </p:cBhvr>
                                      <p:to>
                                        <p:strVal val="visible"/>
                                      </p:to>
                                    </p:set>
                                    <p:animEffect transition="in" filter="box(in)">
                                      <p:cBhvr>
                                        <p:cTn id="61" dur="500"/>
                                        <p:tgtEl>
                                          <p:spTgt spid="56347">
                                            <p:bg/>
                                          </p:spTgt>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56347">
                                            <p:txEl>
                                              <p:pRg st="0" end="0"/>
                                            </p:txEl>
                                          </p:spTgt>
                                        </p:tgtEl>
                                        <p:attrNameLst>
                                          <p:attrName>style.visibility</p:attrName>
                                        </p:attrNameLst>
                                      </p:cBhvr>
                                      <p:to>
                                        <p:strVal val="visible"/>
                                      </p:to>
                                    </p:set>
                                    <p:animEffect transition="in" filter="box(in)">
                                      <p:cBhvr>
                                        <p:cTn id="64" dur="500"/>
                                        <p:tgtEl>
                                          <p:spTgt spid="56347">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nodeType="clickEffect">
                                  <p:stCondLst>
                                    <p:cond delay="0"/>
                                  </p:stCondLst>
                                  <p:childTnLst>
                                    <p:set>
                                      <p:cBhvr>
                                        <p:cTn id="68" dur="1" fill="hold">
                                          <p:stCondLst>
                                            <p:cond delay="0"/>
                                          </p:stCondLst>
                                        </p:cTn>
                                        <p:tgtEl>
                                          <p:spTgt spid="56333"/>
                                        </p:tgtEl>
                                        <p:attrNameLst>
                                          <p:attrName>style.visibility</p:attrName>
                                        </p:attrNameLst>
                                      </p:cBhvr>
                                      <p:to>
                                        <p:strVal val="visible"/>
                                      </p:to>
                                    </p:set>
                                    <p:animEffect transition="in" filter="box(in)">
                                      <p:cBhvr>
                                        <p:cTn id="69" dur="500"/>
                                        <p:tgtEl>
                                          <p:spTgt spid="56333"/>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56336"/>
                                        </p:tgtEl>
                                        <p:attrNameLst>
                                          <p:attrName>style.visibility</p:attrName>
                                        </p:attrNameLst>
                                      </p:cBhvr>
                                      <p:to>
                                        <p:strVal val="visible"/>
                                      </p:to>
                                    </p:set>
                                    <p:animEffect transition="in" filter="box(in)">
                                      <p:cBhvr>
                                        <p:cTn id="72" dur="500"/>
                                        <p:tgtEl>
                                          <p:spTgt spid="56336"/>
                                        </p:tgtEl>
                                      </p:cBhvr>
                                    </p:animEffect>
                                  </p:childTnLst>
                                </p:cTn>
                              </p:par>
                              <p:par>
                                <p:cTn id="73" presetID="4" presetClass="entr" presetSubtype="16" fill="hold" grpId="0" nodeType="withEffect">
                                  <p:stCondLst>
                                    <p:cond delay="0"/>
                                  </p:stCondLst>
                                  <p:childTnLst>
                                    <p:set>
                                      <p:cBhvr>
                                        <p:cTn id="74" dur="1" fill="hold">
                                          <p:stCondLst>
                                            <p:cond delay="0"/>
                                          </p:stCondLst>
                                        </p:cTn>
                                        <p:tgtEl>
                                          <p:spTgt spid="56335"/>
                                        </p:tgtEl>
                                        <p:attrNameLst>
                                          <p:attrName>style.visibility</p:attrName>
                                        </p:attrNameLst>
                                      </p:cBhvr>
                                      <p:to>
                                        <p:strVal val="visible"/>
                                      </p:to>
                                    </p:set>
                                    <p:animEffect transition="in" filter="box(in)">
                                      <p:cBhvr>
                                        <p:cTn id="75" dur="500"/>
                                        <p:tgtEl>
                                          <p:spTgt spid="56335"/>
                                        </p:tgtEl>
                                      </p:cBhvr>
                                    </p:animEffect>
                                  </p:childTnLst>
                                </p:cTn>
                              </p:par>
                              <p:par>
                                <p:cTn id="76" presetID="4" presetClass="entr" presetSubtype="16" fill="hold" grpId="0" nodeType="withEffect">
                                  <p:stCondLst>
                                    <p:cond delay="0"/>
                                  </p:stCondLst>
                                  <p:childTnLst>
                                    <p:set>
                                      <p:cBhvr>
                                        <p:cTn id="77" dur="1" fill="hold">
                                          <p:stCondLst>
                                            <p:cond delay="0"/>
                                          </p:stCondLst>
                                        </p:cTn>
                                        <p:tgtEl>
                                          <p:spTgt spid="56349"/>
                                        </p:tgtEl>
                                        <p:attrNameLst>
                                          <p:attrName>style.visibility</p:attrName>
                                        </p:attrNameLst>
                                      </p:cBhvr>
                                      <p:to>
                                        <p:strVal val="visible"/>
                                      </p:to>
                                    </p:set>
                                    <p:animEffect transition="in" filter="box(in)">
                                      <p:cBhvr>
                                        <p:cTn id="78" dur="500"/>
                                        <p:tgtEl>
                                          <p:spTgt spid="56349"/>
                                        </p:tgtEl>
                                      </p:cBhvr>
                                    </p:animEffect>
                                  </p:childTnLst>
                                </p:cTn>
                              </p:par>
                            </p:childTnLst>
                          </p:cTn>
                        </p:par>
                      </p:childTnLst>
                    </p:cTn>
                  </p:par>
                  <p:par>
                    <p:cTn id="79" fill="hold">
                      <p:stCondLst>
                        <p:cond delay="indefinite"/>
                      </p:stCondLst>
                      <p:childTnLst>
                        <p:par>
                          <p:cTn id="80" fill="hold">
                            <p:stCondLst>
                              <p:cond delay="0"/>
                            </p:stCondLst>
                            <p:childTnLst>
                              <p:par>
                                <p:cTn id="81" presetID="4" presetClass="entr" presetSubtype="16" fill="hold" nodeType="clickEffect">
                                  <p:stCondLst>
                                    <p:cond delay="0"/>
                                  </p:stCondLst>
                                  <p:childTnLst>
                                    <p:set>
                                      <p:cBhvr>
                                        <p:cTn id="82" dur="1" fill="hold">
                                          <p:stCondLst>
                                            <p:cond delay="0"/>
                                          </p:stCondLst>
                                        </p:cTn>
                                        <p:tgtEl>
                                          <p:spTgt spid="56328"/>
                                        </p:tgtEl>
                                        <p:attrNameLst>
                                          <p:attrName>style.visibility</p:attrName>
                                        </p:attrNameLst>
                                      </p:cBhvr>
                                      <p:to>
                                        <p:strVal val="visible"/>
                                      </p:to>
                                    </p:set>
                                    <p:animEffect transition="in" filter="box(in)">
                                      <p:cBhvr>
                                        <p:cTn id="83" dur="500"/>
                                        <p:tgtEl>
                                          <p:spTgt spid="56328"/>
                                        </p:tgtEl>
                                      </p:cBhvr>
                                    </p:animEffect>
                                  </p:childTnLst>
                                </p:cTn>
                              </p:par>
                              <p:par>
                                <p:cTn id="84" presetID="4" presetClass="entr" presetSubtype="16" fill="hold" grpId="0" nodeType="withEffect">
                                  <p:stCondLst>
                                    <p:cond delay="0"/>
                                  </p:stCondLst>
                                  <p:childTnLst>
                                    <p:set>
                                      <p:cBhvr>
                                        <p:cTn id="85" dur="1" fill="hold">
                                          <p:stCondLst>
                                            <p:cond delay="0"/>
                                          </p:stCondLst>
                                        </p:cTn>
                                        <p:tgtEl>
                                          <p:spTgt spid="56334"/>
                                        </p:tgtEl>
                                        <p:attrNameLst>
                                          <p:attrName>style.visibility</p:attrName>
                                        </p:attrNameLst>
                                      </p:cBhvr>
                                      <p:to>
                                        <p:strVal val="visible"/>
                                      </p:to>
                                    </p:set>
                                    <p:animEffect transition="in" filter="box(in)">
                                      <p:cBhvr>
                                        <p:cTn id="86" dur="500"/>
                                        <p:tgtEl>
                                          <p:spTgt spid="56334"/>
                                        </p:tgtEl>
                                      </p:cBhvr>
                                    </p:animEffect>
                                  </p:childTnLst>
                                </p:cTn>
                              </p:par>
                              <p:par>
                                <p:cTn id="87" presetID="4" presetClass="entr" presetSubtype="16" fill="hold" grpId="0" nodeType="withEffect">
                                  <p:stCondLst>
                                    <p:cond delay="0"/>
                                  </p:stCondLst>
                                  <p:childTnLst>
                                    <p:set>
                                      <p:cBhvr>
                                        <p:cTn id="88" dur="1" fill="hold">
                                          <p:stCondLst>
                                            <p:cond delay="0"/>
                                          </p:stCondLst>
                                        </p:cTn>
                                        <p:tgtEl>
                                          <p:spTgt spid="56330"/>
                                        </p:tgtEl>
                                        <p:attrNameLst>
                                          <p:attrName>style.visibility</p:attrName>
                                        </p:attrNameLst>
                                      </p:cBhvr>
                                      <p:to>
                                        <p:strVal val="visible"/>
                                      </p:to>
                                    </p:set>
                                    <p:animEffect transition="in" filter="box(in)">
                                      <p:cBhvr>
                                        <p:cTn id="89" dur="500"/>
                                        <p:tgtEl>
                                          <p:spTgt spid="56330"/>
                                        </p:tgtEl>
                                      </p:cBhvr>
                                    </p:animEffect>
                                  </p:childTnLst>
                                </p:cTn>
                              </p:par>
                              <p:par>
                                <p:cTn id="90" presetID="4" presetClass="entr" presetSubtype="16" fill="hold" grpId="0" nodeType="withEffect">
                                  <p:stCondLst>
                                    <p:cond delay="0"/>
                                  </p:stCondLst>
                                  <p:childTnLst>
                                    <p:set>
                                      <p:cBhvr>
                                        <p:cTn id="91" dur="1" fill="hold">
                                          <p:stCondLst>
                                            <p:cond delay="0"/>
                                          </p:stCondLst>
                                        </p:cTn>
                                        <p:tgtEl>
                                          <p:spTgt spid="56329"/>
                                        </p:tgtEl>
                                        <p:attrNameLst>
                                          <p:attrName>style.visibility</p:attrName>
                                        </p:attrNameLst>
                                      </p:cBhvr>
                                      <p:to>
                                        <p:strVal val="visible"/>
                                      </p:to>
                                    </p:set>
                                    <p:animEffect transition="in" filter="box(in)">
                                      <p:cBhvr>
                                        <p:cTn id="92" dur="500"/>
                                        <p:tgtEl>
                                          <p:spTgt spid="56329"/>
                                        </p:tgtEl>
                                      </p:cBhvr>
                                    </p:animEffect>
                                  </p:childTnLst>
                                </p:cTn>
                              </p:par>
                              <p:par>
                                <p:cTn id="93" presetID="4" presetClass="entr" presetSubtype="16" fill="hold" grpId="0" nodeType="withEffect">
                                  <p:stCondLst>
                                    <p:cond delay="0"/>
                                  </p:stCondLst>
                                  <p:childTnLst>
                                    <p:set>
                                      <p:cBhvr>
                                        <p:cTn id="94" dur="1" fill="hold">
                                          <p:stCondLst>
                                            <p:cond delay="0"/>
                                          </p:stCondLst>
                                        </p:cTn>
                                        <p:tgtEl>
                                          <p:spTgt spid="56331"/>
                                        </p:tgtEl>
                                        <p:attrNameLst>
                                          <p:attrName>style.visibility</p:attrName>
                                        </p:attrNameLst>
                                      </p:cBhvr>
                                      <p:to>
                                        <p:strVal val="visible"/>
                                      </p:to>
                                    </p:set>
                                    <p:animEffect transition="in" filter="box(in)">
                                      <p:cBhvr>
                                        <p:cTn id="95" dur="500"/>
                                        <p:tgtEl>
                                          <p:spTgt spid="56331"/>
                                        </p:tgtEl>
                                      </p:cBhvr>
                                    </p:animEffect>
                                  </p:childTnLst>
                                </p:cTn>
                              </p:par>
                              <p:par>
                                <p:cTn id="96" presetID="4" presetClass="entr" presetSubtype="16" fill="hold" grpId="0" nodeType="withEffect">
                                  <p:stCondLst>
                                    <p:cond delay="0"/>
                                  </p:stCondLst>
                                  <p:childTnLst>
                                    <p:set>
                                      <p:cBhvr>
                                        <p:cTn id="97" dur="1" fill="hold">
                                          <p:stCondLst>
                                            <p:cond delay="0"/>
                                          </p:stCondLst>
                                        </p:cTn>
                                        <p:tgtEl>
                                          <p:spTgt spid="56350"/>
                                        </p:tgtEl>
                                        <p:attrNameLst>
                                          <p:attrName>style.visibility</p:attrName>
                                        </p:attrNameLst>
                                      </p:cBhvr>
                                      <p:to>
                                        <p:strVal val="visible"/>
                                      </p:to>
                                    </p:set>
                                    <p:animEffect transition="in" filter="box(in)">
                                      <p:cBhvr>
                                        <p:cTn id="98" dur="500"/>
                                        <p:tgtEl>
                                          <p:spTgt spid="56350"/>
                                        </p:tgtEl>
                                      </p:cBhvr>
                                    </p:animEffect>
                                  </p:childTnLst>
                                </p:cTn>
                              </p:par>
                            </p:childTnLst>
                          </p:cTn>
                        </p:par>
                      </p:childTnLst>
                    </p:cTn>
                  </p:par>
                  <p:par>
                    <p:cTn id="99" fill="hold">
                      <p:stCondLst>
                        <p:cond delay="indefinite"/>
                      </p:stCondLst>
                      <p:childTnLst>
                        <p:par>
                          <p:cTn id="100" fill="hold">
                            <p:stCondLst>
                              <p:cond delay="0"/>
                            </p:stCondLst>
                            <p:childTnLst>
                              <p:par>
                                <p:cTn id="101" presetID="4" presetClass="entr" presetSubtype="16" fill="hold" grpId="0" nodeType="clickEffect">
                                  <p:stCondLst>
                                    <p:cond delay="0"/>
                                  </p:stCondLst>
                                  <p:childTnLst>
                                    <p:set>
                                      <p:cBhvr>
                                        <p:cTn id="102" dur="1" fill="hold">
                                          <p:stCondLst>
                                            <p:cond delay="0"/>
                                          </p:stCondLst>
                                        </p:cTn>
                                        <p:tgtEl>
                                          <p:spTgt spid="56337"/>
                                        </p:tgtEl>
                                        <p:attrNameLst>
                                          <p:attrName>style.visibility</p:attrName>
                                        </p:attrNameLst>
                                      </p:cBhvr>
                                      <p:to>
                                        <p:strVal val="visible"/>
                                      </p:to>
                                    </p:set>
                                    <p:animEffect transition="in" filter="box(in)">
                                      <p:cBhvr>
                                        <p:cTn id="103" dur="500"/>
                                        <p:tgtEl>
                                          <p:spTgt spid="56337"/>
                                        </p:tgtEl>
                                      </p:cBhvr>
                                    </p:animEffect>
                                  </p:childTnLst>
                                </p:cTn>
                              </p:par>
                              <p:par>
                                <p:cTn id="104" presetID="4" presetClass="entr" presetSubtype="16" fill="hold" grpId="0" nodeType="withEffect">
                                  <p:stCondLst>
                                    <p:cond delay="0"/>
                                  </p:stCondLst>
                                  <p:childTnLst>
                                    <p:set>
                                      <p:cBhvr>
                                        <p:cTn id="105" dur="1" fill="hold">
                                          <p:stCondLst>
                                            <p:cond delay="0"/>
                                          </p:stCondLst>
                                        </p:cTn>
                                        <p:tgtEl>
                                          <p:spTgt spid="56352"/>
                                        </p:tgtEl>
                                        <p:attrNameLst>
                                          <p:attrName>style.visibility</p:attrName>
                                        </p:attrNameLst>
                                      </p:cBhvr>
                                      <p:to>
                                        <p:strVal val="visible"/>
                                      </p:to>
                                    </p:set>
                                    <p:animEffect transition="in" filter="box(in)">
                                      <p:cBhvr>
                                        <p:cTn id="106" dur="500"/>
                                        <p:tgtEl>
                                          <p:spTgt spid="56352"/>
                                        </p:tgtEl>
                                      </p:cBhvr>
                                    </p:animEffect>
                                  </p:childTnLst>
                                </p:cTn>
                              </p:par>
                            </p:childTnLst>
                          </p:cTn>
                        </p:par>
                      </p:childTnLst>
                    </p:cTn>
                  </p:par>
                  <p:par>
                    <p:cTn id="107" fill="hold">
                      <p:stCondLst>
                        <p:cond delay="indefinite"/>
                      </p:stCondLst>
                      <p:childTnLst>
                        <p:par>
                          <p:cTn id="108" fill="hold">
                            <p:stCondLst>
                              <p:cond delay="0"/>
                            </p:stCondLst>
                            <p:childTnLst>
                              <p:par>
                                <p:cTn id="109" presetID="4" presetClass="exit" presetSubtype="16" fill="hold" nodeType="clickEffect">
                                  <p:stCondLst>
                                    <p:cond delay="0"/>
                                  </p:stCondLst>
                                  <p:childTnLst>
                                    <p:animEffect transition="out" filter="box(in)">
                                      <p:cBhvr>
                                        <p:cTn id="110" dur="500"/>
                                        <p:tgtEl>
                                          <p:spTgt spid="56340"/>
                                        </p:tgtEl>
                                      </p:cBhvr>
                                    </p:animEffect>
                                    <p:set>
                                      <p:cBhvr>
                                        <p:cTn id="111" dur="1" fill="hold">
                                          <p:stCondLst>
                                            <p:cond delay="499"/>
                                          </p:stCondLst>
                                        </p:cTn>
                                        <p:tgtEl>
                                          <p:spTgt spid="56340"/>
                                        </p:tgtEl>
                                        <p:attrNameLst>
                                          <p:attrName>style.visibility</p:attrName>
                                        </p:attrNameLst>
                                      </p:cBhvr>
                                      <p:to>
                                        <p:strVal val="hidden"/>
                                      </p:to>
                                    </p:set>
                                  </p:childTnLst>
                                </p:cTn>
                              </p:par>
                              <p:par>
                                <p:cTn id="112" presetID="4" presetClass="exit" presetSubtype="16" fill="hold" nodeType="withEffect">
                                  <p:stCondLst>
                                    <p:cond delay="0"/>
                                  </p:stCondLst>
                                  <p:childTnLst>
                                    <p:animEffect transition="out" filter="box(in)">
                                      <p:cBhvr>
                                        <p:cTn id="113" dur="500"/>
                                        <p:tgtEl>
                                          <p:spTgt spid="56338"/>
                                        </p:tgtEl>
                                      </p:cBhvr>
                                    </p:animEffect>
                                    <p:set>
                                      <p:cBhvr>
                                        <p:cTn id="114" dur="1" fill="hold">
                                          <p:stCondLst>
                                            <p:cond delay="499"/>
                                          </p:stCondLst>
                                        </p:cTn>
                                        <p:tgtEl>
                                          <p:spTgt spid="56338"/>
                                        </p:tgtEl>
                                        <p:attrNameLst>
                                          <p:attrName>style.visibility</p:attrName>
                                        </p:attrNameLst>
                                      </p:cBhvr>
                                      <p:to>
                                        <p:strVal val="hidden"/>
                                      </p:to>
                                    </p:set>
                                  </p:childTnLst>
                                </p:cTn>
                              </p:par>
                              <p:par>
                                <p:cTn id="115" presetID="4" presetClass="exit" presetSubtype="16" fill="hold" grpId="1" nodeType="withEffect">
                                  <p:stCondLst>
                                    <p:cond delay="0"/>
                                  </p:stCondLst>
                                  <p:childTnLst>
                                    <p:animEffect transition="out" filter="box(in)">
                                      <p:cBhvr>
                                        <p:cTn id="116" dur="500"/>
                                        <p:tgtEl>
                                          <p:spTgt spid="56335"/>
                                        </p:tgtEl>
                                      </p:cBhvr>
                                    </p:animEffect>
                                    <p:set>
                                      <p:cBhvr>
                                        <p:cTn id="117" dur="1" fill="hold">
                                          <p:stCondLst>
                                            <p:cond delay="499"/>
                                          </p:stCondLst>
                                        </p:cTn>
                                        <p:tgtEl>
                                          <p:spTgt spid="56335"/>
                                        </p:tgtEl>
                                        <p:attrNameLst>
                                          <p:attrName>style.visibility</p:attrName>
                                        </p:attrNameLst>
                                      </p:cBhvr>
                                      <p:to>
                                        <p:strVal val="hidden"/>
                                      </p:to>
                                    </p:set>
                                  </p:childTnLst>
                                </p:cTn>
                              </p:par>
                              <p:par>
                                <p:cTn id="118" presetID="4" presetClass="exit" presetSubtype="16" fill="hold" nodeType="withEffect">
                                  <p:stCondLst>
                                    <p:cond delay="0"/>
                                  </p:stCondLst>
                                  <p:childTnLst>
                                    <p:animEffect transition="out" filter="box(in)">
                                      <p:cBhvr>
                                        <p:cTn id="119" dur="500"/>
                                        <p:tgtEl>
                                          <p:spTgt spid="56333"/>
                                        </p:tgtEl>
                                      </p:cBhvr>
                                    </p:animEffect>
                                    <p:set>
                                      <p:cBhvr>
                                        <p:cTn id="120" dur="1" fill="hold">
                                          <p:stCondLst>
                                            <p:cond delay="499"/>
                                          </p:stCondLst>
                                        </p:cTn>
                                        <p:tgtEl>
                                          <p:spTgt spid="56333"/>
                                        </p:tgtEl>
                                        <p:attrNameLst>
                                          <p:attrName>style.visibility</p:attrName>
                                        </p:attrNameLst>
                                      </p:cBhvr>
                                      <p:to>
                                        <p:strVal val="hidden"/>
                                      </p:to>
                                    </p:set>
                                  </p:childTnLst>
                                </p:cTn>
                              </p:par>
                              <p:par>
                                <p:cTn id="121" presetID="4" presetClass="exit" presetSubtype="16" fill="hold" nodeType="withEffect">
                                  <p:stCondLst>
                                    <p:cond delay="0"/>
                                  </p:stCondLst>
                                  <p:childTnLst>
                                    <p:animEffect transition="out" filter="box(in)">
                                      <p:cBhvr>
                                        <p:cTn id="122" dur="500"/>
                                        <p:tgtEl>
                                          <p:spTgt spid="56347">
                                            <p:txEl>
                                              <p:pRg st="0" end="0"/>
                                            </p:txEl>
                                          </p:spTgt>
                                        </p:tgtEl>
                                      </p:cBhvr>
                                    </p:animEffect>
                                    <p:set>
                                      <p:cBhvr>
                                        <p:cTn id="123" dur="1" fill="hold">
                                          <p:stCondLst>
                                            <p:cond delay="499"/>
                                          </p:stCondLst>
                                        </p:cTn>
                                        <p:tgtEl>
                                          <p:spTgt spid="56347">
                                            <p:txEl>
                                              <p:pRg st="0" end="0"/>
                                            </p:txEl>
                                          </p:spTgt>
                                        </p:tgtEl>
                                        <p:attrNameLst>
                                          <p:attrName>style.visibility</p:attrName>
                                        </p:attrNameLst>
                                      </p:cBhvr>
                                      <p:to>
                                        <p:strVal val="hidden"/>
                                      </p:to>
                                    </p:set>
                                  </p:childTnLst>
                                </p:cTn>
                              </p:par>
                              <p:par>
                                <p:cTn id="124" presetID="4" presetClass="exit" presetSubtype="16" fill="hold" nodeType="withEffect">
                                  <p:stCondLst>
                                    <p:cond delay="0"/>
                                  </p:stCondLst>
                                  <p:childTnLst>
                                    <p:animEffect transition="out" filter="box(in)">
                                      <p:cBhvr>
                                        <p:cTn id="125" dur="500"/>
                                        <p:tgtEl>
                                          <p:spTgt spid="56346">
                                            <p:txEl>
                                              <p:pRg st="0" end="0"/>
                                            </p:txEl>
                                          </p:spTgt>
                                        </p:tgtEl>
                                      </p:cBhvr>
                                    </p:animEffect>
                                    <p:set>
                                      <p:cBhvr>
                                        <p:cTn id="126" dur="1" fill="hold">
                                          <p:stCondLst>
                                            <p:cond delay="499"/>
                                          </p:stCondLst>
                                        </p:cTn>
                                        <p:tgtEl>
                                          <p:spTgt spid="56346">
                                            <p:txEl>
                                              <p:pRg st="0" end="0"/>
                                            </p:txEl>
                                          </p:spTgt>
                                        </p:tgtEl>
                                        <p:attrNameLst>
                                          <p:attrName>style.visibility</p:attrName>
                                        </p:attrNameLst>
                                      </p:cBhvr>
                                      <p:to>
                                        <p:strVal val="hidden"/>
                                      </p:to>
                                    </p:set>
                                  </p:childTnLst>
                                </p:cTn>
                              </p:par>
                              <p:par>
                                <p:cTn id="127" presetID="4" presetClass="exit" presetSubtype="16" fill="hold" nodeType="withEffect">
                                  <p:stCondLst>
                                    <p:cond delay="0"/>
                                  </p:stCondLst>
                                  <p:childTnLst>
                                    <p:animEffect transition="out" filter="box(in)">
                                      <p:cBhvr>
                                        <p:cTn id="128" dur="500"/>
                                        <p:tgtEl>
                                          <p:spTgt spid="56339"/>
                                        </p:tgtEl>
                                      </p:cBhvr>
                                    </p:animEffect>
                                    <p:set>
                                      <p:cBhvr>
                                        <p:cTn id="129" dur="1" fill="hold">
                                          <p:stCondLst>
                                            <p:cond delay="499"/>
                                          </p:stCondLst>
                                        </p:cTn>
                                        <p:tgtEl>
                                          <p:spTgt spid="56339"/>
                                        </p:tgtEl>
                                        <p:attrNameLst>
                                          <p:attrName>style.visibility</p:attrName>
                                        </p:attrNameLst>
                                      </p:cBhvr>
                                      <p:to>
                                        <p:strVal val="hidden"/>
                                      </p:to>
                                    </p:set>
                                  </p:childTnLst>
                                </p:cTn>
                              </p:par>
                              <p:par>
                                <p:cTn id="130" presetID="4" presetClass="exit" presetSubtype="16" fill="hold" grpId="1" nodeType="withEffect">
                                  <p:stCondLst>
                                    <p:cond delay="0"/>
                                  </p:stCondLst>
                                  <p:childTnLst>
                                    <p:animEffect transition="out" filter="box(in)">
                                      <p:cBhvr>
                                        <p:cTn id="131" dur="500"/>
                                        <p:tgtEl>
                                          <p:spTgt spid="56341"/>
                                        </p:tgtEl>
                                      </p:cBhvr>
                                    </p:animEffect>
                                    <p:set>
                                      <p:cBhvr>
                                        <p:cTn id="132" dur="1" fill="hold">
                                          <p:stCondLst>
                                            <p:cond delay="499"/>
                                          </p:stCondLst>
                                        </p:cTn>
                                        <p:tgtEl>
                                          <p:spTgt spid="56341"/>
                                        </p:tgtEl>
                                        <p:attrNameLst>
                                          <p:attrName>style.visibility</p:attrName>
                                        </p:attrNameLst>
                                      </p:cBhvr>
                                      <p:to>
                                        <p:strVal val="hidden"/>
                                      </p:to>
                                    </p:set>
                                  </p:childTnLst>
                                </p:cTn>
                              </p:par>
                              <p:par>
                                <p:cTn id="133" presetID="4" presetClass="exit" presetSubtype="16" fill="hold" nodeType="withEffect">
                                  <p:stCondLst>
                                    <p:cond delay="0"/>
                                  </p:stCondLst>
                                  <p:childTnLst>
                                    <p:animEffect transition="out" filter="box(in)">
                                      <p:cBhvr>
                                        <p:cTn id="134" dur="500"/>
                                        <p:tgtEl>
                                          <p:spTgt spid="56342">
                                            <p:txEl>
                                              <p:pRg st="0" end="0"/>
                                            </p:txEl>
                                          </p:spTgt>
                                        </p:tgtEl>
                                      </p:cBhvr>
                                    </p:animEffect>
                                    <p:set>
                                      <p:cBhvr>
                                        <p:cTn id="135" dur="1" fill="hold">
                                          <p:stCondLst>
                                            <p:cond delay="499"/>
                                          </p:stCondLst>
                                        </p:cTn>
                                        <p:tgtEl>
                                          <p:spTgt spid="56342">
                                            <p:txEl>
                                              <p:pRg st="0" end="0"/>
                                            </p:txEl>
                                          </p:spTgt>
                                        </p:tgtEl>
                                        <p:attrNameLst>
                                          <p:attrName>style.visibility</p:attrName>
                                        </p:attrNameLst>
                                      </p:cBhvr>
                                      <p:to>
                                        <p:strVal val="hidden"/>
                                      </p:to>
                                    </p:set>
                                  </p:childTnLst>
                                </p:cTn>
                              </p:par>
                              <p:par>
                                <p:cTn id="136" presetID="4" presetClass="exit" presetSubtype="16" fill="hold" grpId="1" nodeType="withEffect">
                                  <p:stCondLst>
                                    <p:cond delay="0"/>
                                  </p:stCondLst>
                                  <p:childTnLst>
                                    <p:animEffect transition="out" filter="box(in)">
                                      <p:cBhvr>
                                        <p:cTn id="137" dur="500"/>
                                        <p:tgtEl>
                                          <p:spTgt spid="56348"/>
                                        </p:tgtEl>
                                      </p:cBhvr>
                                    </p:animEffect>
                                    <p:set>
                                      <p:cBhvr>
                                        <p:cTn id="138" dur="1" fill="hold">
                                          <p:stCondLst>
                                            <p:cond delay="499"/>
                                          </p:stCondLst>
                                        </p:cTn>
                                        <p:tgtEl>
                                          <p:spTgt spid="56348"/>
                                        </p:tgtEl>
                                        <p:attrNameLst>
                                          <p:attrName>style.visibility</p:attrName>
                                        </p:attrNameLst>
                                      </p:cBhvr>
                                      <p:to>
                                        <p:strVal val="hidden"/>
                                      </p:to>
                                    </p:set>
                                  </p:childTnLst>
                                </p:cTn>
                              </p:par>
                              <p:par>
                                <p:cTn id="139" presetID="4" presetClass="exit" presetSubtype="16" fill="hold" grpId="1" nodeType="withEffect">
                                  <p:stCondLst>
                                    <p:cond delay="0"/>
                                  </p:stCondLst>
                                  <p:childTnLst>
                                    <p:animEffect transition="out" filter="box(in)">
                                      <p:cBhvr>
                                        <p:cTn id="140" dur="500"/>
                                        <p:tgtEl>
                                          <p:spTgt spid="56351"/>
                                        </p:tgtEl>
                                      </p:cBhvr>
                                    </p:animEffect>
                                    <p:set>
                                      <p:cBhvr>
                                        <p:cTn id="141" dur="1" fill="hold">
                                          <p:stCondLst>
                                            <p:cond delay="499"/>
                                          </p:stCondLst>
                                        </p:cTn>
                                        <p:tgtEl>
                                          <p:spTgt spid="56351"/>
                                        </p:tgtEl>
                                        <p:attrNameLst>
                                          <p:attrName>style.visibility</p:attrName>
                                        </p:attrNameLst>
                                      </p:cBhvr>
                                      <p:to>
                                        <p:strVal val="hidden"/>
                                      </p:to>
                                    </p:set>
                                  </p:childTnLst>
                                </p:cTn>
                              </p:par>
                              <p:par>
                                <p:cTn id="142" presetID="4" presetClass="exit" presetSubtype="16" fill="hold" grpId="1" nodeType="withEffect">
                                  <p:stCondLst>
                                    <p:cond delay="0"/>
                                  </p:stCondLst>
                                  <p:childTnLst>
                                    <p:animEffect transition="out" filter="box(in)">
                                      <p:cBhvr>
                                        <p:cTn id="143" dur="500"/>
                                        <p:tgtEl>
                                          <p:spTgt spid="56336"/>
                                        </p:tgtEl>
                                      </p:cBhvr>
                                    </p:animEffect>
                                    <p:set>
                                      <p:cBhvr>
                                        <p:cTn id="144" dur="1" fill="hold">
                                          <p:stCondLst>
                                            <p:cond delay="499"/>
                                          </p:stCondLst>
                                        </p:cTn>
                                        <p:tgtEl>
                                          <p:spTgt spid="56336"/>
                                        </p:tgtEl>
                                        <p:attrNameLst>
                                          <p:attrName>style.visibility</p:attrName>
                                        </p:attrNameLst>
                                      </p:cBhvr>
                                      <p:to>
                                        <p:strVal val="hidden"/>
                                      </p:to>
                                    </p:set>
                                  </p:childTnLst>
                                </p:cTn>
                              </p:par>
                              <p:par>
                                <p:cTn id="145" presetID="4" presetClass="exit" presetSubtype="16" fill="hold" grpId="1" nodeType="withEffect">
                                  <p:stCondLst>
                                    <p:cond delay="0"/>
                                  </p:stCondLst>
                                  <p:childTnLst>
                                    <p:animEffect transition="out" filter="box(in)">
                                      <p:cBhvr>
                                        <p:cTn id="146" dur="500"/>
                                        <p:tgtEl>
                                          <p:spTgt spid="56343"/>
                                        </p:tgtEl>
                                      </p:cBhvr>
                                    </p:animEffect>
                                    <p:set>
                                      <p:cBhvr>
                                        <p:cTn id="147" dur="1" fill="hold">
                                          <p:stCondLst>
                                            <p:cond delay="499"/>
                                          </p:stCondLst>
                                        </p:cTn>
                                        <p:tgtEl>
                                          <p:spTgt spid="56343"/>
                                        </p:tgtEl>
                                        <p:attrNameLst>
                                          <p:attrName>style.visibility</p:attrName>
                                        </p:attrNameLst>
                                      </p:cBhvr>
                                      <p:to>
                                        <p:strVal val="hidden"/>
                                      </p:to>
                                    </p:set>
                                  </p:childTnLst>
                                </p:cTn>
                              </p:par>
                              <p:par>
                                <p:cTn id="148" presetID="4" presetClass="exit" presetSubtype="16" fill="hold" grpId="1" nodeType="withEffect">
                                  <p:stCondLst>
                                    <p:cond delay="0"/>
                                  </p:stCondLst>
                                  <p:childTnLst>
                                    <p:animEffect transition="out" filter="box(in)">
                                      <p:cBhvr>
                                        <p:cTn id="149" dur="500"/>
                                        <p:tgtEl>
                                          <p:spTgt spid="56344"/>
                                        </p:tgtEl>
                                      </p:cBhvr>
                                    </p:animEffect>
                                    <p:set>
                                      <p:cBhvr>
                                        <p:cTn id="150" dur="1" fill="hold">
                                          <p:stCondLst>
                                            <p:cond delay="499"/>
                                          </p:stCondLst>
                                        </p:cTn>
                                        <p:tgtEl>
                                          <p:spTgt spid="56344"/>
                                        </p:tgtEl>
                                        <p:attrNameLst>
                                          <p:attrName>style.visibility</p:attrName>
                                        </p:attrNameLst>
                                      </p:cBhvr>
                                      <p:to>
                                        <p:strVal val="hidden"/>
                                      </p:to>
                                    </p:set>
                                  </p:childTnLst>
                                </p:cTn>
                              </p:par>
                              <p:par>
                                <p:cTn id="151" presetID="4" presetClass="exit" presetSubtype="16" fill="hold" grpId="1" nodeType="withEffect">
                                  <p:stCondLst>
                                    <p:cond delay="0"/>
                                  </p:stCondLst>
                                  <p:childTnLst>
                                    <p:animEffect transition="out" filter="box(in)">
                                      <p:cBhvr>
                                        <p:cTn id="152" dur="500"/>
                                        <p:tgtEl>
                                          <p:spTgt spid="56345"/>
                                        </p:tgtEl>
                                      </p:cBhvr>
                                    </p:animEffect>
                                    <p:set>
                                      <p:cBhvr>
                                        <p:cTn id="153" dur="1" fill="hold">
                                          <p:stCondLst>
                                            <p:cond delay="499"/>
                                          </p:stCondLst>
                                        </p:cTn>
                                        <p:tgtEl>
                                          <p:spTgt spid="56345"/>
                                        </p:tgtEl>
                                        <p:attrNameLst>
                                          <p:attrName>style.visibility</p:attrName>
                                        </p:attrNameLst>
                                      </p:cBhvr>
                                      <p:to>
                                        <p:strVal val="hidden"/>
                                      </p:to>
                                    </p:set>
                                  </p:childTnLst>
                                </p:cTn>
                              </p:par>
                              <p:par>
                                <p:cTn id="154" presetID="4" presetClass="exit" presetSubtype="16" fill="hold" grpId="1" nodeType="withEffect">
                                  <p:stCondLst>
                                    <p:cond delay="0"/>
                                  </p:stCondLst>
                                  <p:childTnLst>
                                    <p:animEffect transition="out" filter="box(in)">
                                      <p:cBhvr>
                                        <p:cTn id="155" dur="500"/>
                                        <p:tgtEl>
                                          <p:spTgt spid="56349"/>
                                        </p:tgtEl>
                                      </p:cBhvr>
                                    </p:animEffect>
                                    <p:set>
                                      <p:cBhvr>
                                        <p:cTn id="156" dur="1" fill="hold">
                                          <p:stCondLst>
                                            <p:cond delay="499"/>
                                          </p:stCondLst>
                                        </p:cTn>
                                        <p:tgtEl>
                                          <p:spTgt spid="563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nimBg="1"/>
      <p:bldP spid="56325" grpId="0" animBg="1"/>
      <p:bldP spid="56326" grpId="0" animBg="1"/>
      <p:bldP spid="56327" grpId="0" animBg="1"/>
      <p:bldP spid="56329" grpId="0"/>
      <p:bldP spid="56330" grpId="0"/>
      <p:bldP spid="56331" grpId="0" animBg="1"/>
      <p:bldP spid="56334" grpId="0" animBg="1"/>
      <p:bldP spid="56335" grpId="0"/>
      <p:bldP spid="56335" grpId="1"/>
      <p:bldP spid="56336" grpId="0"/>
      <p:bldP spid="56336" grpId="1"/>
      <p:bldP spid="56337" grpId="0" animBg="1"/>
      <p:bldP spid="56341" grpId="0"/>
      <p:bldP spid="56341" grpId="1"/>
      <p:bldP spid="56342" grpId="0" build="allAtOnce"/>
      <p:bldP spid="56343" grpId="0" animBg="1"/>
      <p:bldP spid="56343" grpId="1" animBg="1"/>
      <p:bldP spid="56344" grpId="0" animBg="1"/>
      <p:bldP spid="56344" grpId="1" animBg="1"/>
      <p:bldP spid="56345" grpId="0" animBg="1"/>
      <p:bldP spid="56345" grpId="1" animBg="1"/>
      <p:bldP spid="56346" grpId="0" build="allAtOnce"/>
      <p:bldP spid="56347" grpId="0" build="allAtOnce" animBg="1"/>
      <p:bldP spid="56348" grpId="0" animBg="1"/>
      <p:bldP spid="56348" grpId="1" animBg="1"/>
      <p:bldP spid="56349" grpId="0" animBg="1"/>
      <p:bldP spid="56349" grpId="1" animBg="1"/>
      <p:bldP spid="56350" grpId="0" animBg="1"/>
      <p:bldP spid="56351" grpId="0" animBg="1"/>
      <p:bldP spid="56351" grpId="1" animBg="1"/>
      <p:bldP spid="563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ctrTitle"/>
          </p:nvPr>
        </p:nvSpPr>
        <p:spPr>
          <a:xfrm>
            <a:off x="611188" y="692150"/>
            <a:ext cx="7772400" cy="720725"/>
          </a:xfrm>
        </p:spPr>
        <p:txBody>
          <a:bodyPr/>
          <a:lstStyle/>
          <a:p>
            <a:pPr eaLnBrk="1" hangingPunct="1"/>
            <a:r>
              <a:rPr lang="en-US" smtClean="0">
                <a:solidFill>
                  <a:srgbClr val="0070C0"/>
                </a:solidFill>
                <a:latin typeface="Britannic Bold"/>
              </a:rPr>
              <a:t>Technical</a:t>
            </a:r>
            <a:r>
              <a:rPr lang="en-US" sz="4000" smtClean="0"/>
              <a:t> </a:t>
            </a:r>
            <a:r>
              <a:rPr lang="en-US" smtClean="0">
                <a:solidFill>
                  <a:srgbClr val="0070C0"/>
                </a:solidFill>
                <a:latin typeface="Britannic Bold"/>
              </a:rPr>
              <a:t>Tours</a:t>
            </a:r>
            <a:endParaRPr lang="ru-RU" smtClean="0">
              <a:solidFill>
                <a:srgbClr val="0070C0"/>
              </a:solidFill>
              <a:latin typeface="Britannic Bold"/>
            </a:endParaRPr>
          </a:p>
        </p:txBody>
      </p:sp>
      <p:sp>
        <p:nvSpPr>
          <p:cNvPr id="29698" name="Содержимое 2"/>
          <p:cNvSpPr>
            <a:spLocks noGrp="1"/>
          </p:cNvSpPr>
          <p:nvPr>
            <p:ph type="subTitle" idx="1"/>
          </p:nvPr>
        </p:nvSpPr>
        <p:spPr>
          <a:xfrm>
            <a:off x="1371600" y="3886200"/>
            <a:ext cx="6400800" cy="766763"/>
          </a:xfrm>
        </p:spPr>
        <p:txBody>
          <a:bodyPr/>
          <a:lstStyle/>
          <a:p>
            <a:pPr marL="0" indent="0" algn="ctr" eaLnBrk="1" hangingPunct="1">
              <a:buFont typeface="Arial" charset="0"/>
              <a:buNone/>
            </a:pPr>
            <a:r>
              <a:rPr lang="en-US" sz="1500" smtClean="0"/>
              <a:t>	</a:t>
            </a:r>
            <a:endParaRPr lang="ru-RU" sz="1500" smtClean="0"/>
          </a:p>
        </p:txBody>
      </p:sp>
      <p:sp>
        <p:nvSpPr>
          <p:cNvPr id="29699" name="Text Box 7"/>
          <p:cNvSpPr txBox="1">
            <a:spLocks noChangeArrowheads="1"/>
          </p:cNvSpPr>
          <p:nvPr/>
        </p:nvSpPr>
        <p:spPr bwMode="auto">
          <a:xfrm>
            <a:off x="8027988" y="6308725"/>
            <a:ext cx="184150" cy="366713"/>
          </a:xfrm>
          <a:prstGeom prst="rect">
            <a:avLst/>
          </a:prstGeom>
          <a:noFill/>
          <a:ln w="9525">
            <a:noFill/>
            <a:miter lim="800000"/>
            <a:headEnd/>
            <a:tailEnd/>
          </a:ln>
        </p:spPr>
        <p:txBody>
          <a:bodyPr wrap="none">
            <a:spAutoFit/>
          </a:bodyPr>
          <a:lstStyle/>
          <a:p>
            <a:endParaRPr lang="ru-RU"/>
          </a:p>
        </p:txBody>
      </p:sp>
      <p:sp>
        <p:nvSpPr>
          <p:cNvPr id="29701" name="Text Box 132"/>
          <p:cNvSpPr txBox="1">
            <a:spLocks noChangeArrowheads="1"/>
          </p:cNvSpPr>
          <p:nvPr/>
        </p:nvSpPr>
        <p:spPr bwMode="auto">
          <a:xfrm>
            <a:off x="8027988" y="6308725"/>
            <a:ext cx="1249362" cy="369888"/>
          </a:xfrm>
          <a:prstGeom prst="rect">
            <a:avLst/>
          </a:prstGeom>
          <a:noFill/>
          <a:ln w="9525">
            <a:noFill/>
            <a:miter lim="800000"/>
            <a:headEnd/>
            <a:tailEnd/>
          </a:ln>
        </p:spPr>
        <p:txBody>
          <a:bodyPr wrap="none">
            <a:spAutoFit/>
          </a:bodyPr>
          <a:lstStyle/>
          <a:p>
            <a:r>
              <a:rPr lang="en-US">
                <a:solidFill>
                  <a:srgbClr val="0070C0"/>
                </a:solidFill>
              </a:rPr>
              <a:t>IYNC2016</a:t>
            </a:r>
            <a:endParaRPr lang="ru-RU">
              <a:solidFill>
                <a:srgbClr val="0070C0"/>
              </a:solidFill>
            </a:endParaRPr>
          </a:p>
        </p:txBody>
      </p:sp>
      <p:sp>
        <p:nvSpPr>
          <p:cNvPr id="29702" name="Text Box 7"/>
          <p:cNvSpPr txBox="1">
            <a:spLocks noChangeArrowheads="1"/>
          </p:cNvSpPr>
          <p:nvPr/>
        </p:nvSpPr>
        <p:spPr bwMode="auto">
          <a:xfrm>
            <a:off x="1403350" y="6165850"/>
            <a:ext cx="1708150" cy="366713"/>
          </a:xfrm>
          <a:prstGeom prst="rect">
            <a:avLst/>
          </a:prstGeom>
          <a:noFill/>
          <a:ln w="9525">
            <a:noFill/>
            <a:miter lim="800000"/>
            <a:headEnd/>
            <a:tailEnd/>
          </a:ln>
        </p:spPr>
        <p:txBody>
          <a:bodyPr wrap="none">
            <a:spAutoFit/>
          </a:bodyPr>
          <a:lstStyle/>
          <a:p>
            <a:r>
              <a:rPr lang="en-US">
                <a:solidFill>
                  <a:srgbClr val="000099"/>
                </a:solidFill>
              </a:rPr>
              <a:t>BN-600 picture</a:t>
            </a:r>
            <a:endParaRPr lang="ru-RU">
              <a:solidFill>
                <a:srgbClr val="000099"/>
              </a:solidFill>
            </a:endParaRPr>
          </a:p>
        </p:txBody>
      </p:sp>
      <p:pic>
        <p:nvPicPr>
          <p:cNvPr id="29707" name="Picture 11" descr="baes"/>
          <p:cNvPicPr>
            <a:picLocks noChangeAspect="1" noChangeArrowheads="1"/>
          </p:cNvPicPr>
          <p:nvPr/>
        </p:nvPicPr>
        <p:blipFill>
          <a:blip r:embed="rId3" cstate="print"/>
          <a:srcRect/>
          <a:stretch>
            <a:fillRect/>
          </a:stretch>
        </p:blipFill>
        <p:spPr bwMode="auto">
          <a:xfrm>
            <a:off x="1258888" y="1412875"/>
            <a:ext cx="6807200" cy="4749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a:xfrm>
            <a:off x="457200" y="274638"/>
            <a:ext cx="8229600" cy="561975"/>
          </a:xfrm>
        </p:spPr>
        <p:txBody>
          <a:bodyPr/>
          <a:lstStyle/>
          <a:p>
            <a:r>
              <a:rPr lang="en-US" sz="4000" smtClean="0">
                <a:solidFill>
                  <a:srgbClr val="0070C0"/>
                </a:solidFill>
                <a:latin typeface="Britannic Bold"/>
                <a:cs typeface="Arial" charset="0"/>
              </a:rPr>
              <a:t>BN-800 first critically</a:t>
            </a:r>
            <a:endParaRPr lang="ru-RU" sz="4000" smtClean="0">
              <a:solidFill>
                <a:srgbClr val="0070C0"/>
              </a:solidFill>
              <a:latin typeface="Britannic Bold"/>
              <a:cs typeface="Arial" charset="0"/>
            </a:endParaRPr>
          </a:p>
        </p:txBody>
      </p:sp>
      <p:pic>
        <p:nvPicPr>
          <p:cNvPr id="31746" name="Picture 11" descr="http://atominfo.ru/newsi/p0432_1.jpg"/>
          <p:cNvPicPr>
            <a:picLocks noGrp="1" noChangeAspect="1" noChangeArrowheads="1"/>
          </p:cNvPicPr>
          <p:nvPr>
            <p:ph type="body" idx="1"/>
          </p:nvPr>
        </p:nvPicPr>
        <p:blipFill>
          <a:blip r:embed="rId2" cstate="print"/>
          <a:srcRect/>
          <a:stretch>
            <a:fillRect/>
          </a:stretch>
        </p:blipFill>
        <p:spPr>
          <a:xfrm>
            <a:off x="323850" y="981075"/>
            <a:ext cx="8569325" cy="534511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AutoShape 3"/>
          <p:cNvSpPr>
            <a:spLocks noChangeArrowheads="1"/>
          </p:cNvSpPr>
          <p:nvPr/>
        </p:nvSpPr>
        <p:spPr bwMode="auto">
          <a:xfrm>
            <a:off x="7342188" y="3767138"/>
            <a:ext cx="857250" cy="531812"/>
          </a:xfrm>
          <a:prstGeom prst="roundRect">
            <a:avLst>
              <a:gd name="adj" fmla="val 16667"/>
            </a:avLst>
          </a:prstGeom>
          <a:solidFill>
            <a:srgbClr val="CCFFCC"/>
          </a:solidFill>
          <a:ln w="9525">
            <a:solidFill>
              <a:schemeClr val="tx1"/>
            </a:solidFill>
            <a:round/>
            <a:headEnd/>
            <a:tailEnd/>
          </a:ln>
        </p:spPr>
        <p:txBody>
          <a:bodyPr/>
          <a:lstStyle/>
          <a:p>
            <a:pPr algn="ctr"/>
            <a:r>
              <a:rPr lang="en-US" altLang="ja-JP" sz="2400" b="1">
                <a:solidFill>
                  <a:srgbClr val="000000"/>
                </a:solidFill>
              </a:rPr>
              <a:t>Pu </a:t>
            </a:r>
            <a:r>
              <a:rPr lang="en-US" altLang="ja-JP" sz="800" b="1">
                <a:solidFill>
                  <a:srgbClr val="000000"/>
                </a:solidFill>
              </a:rPr>
              <a:t> </a:t>
            </a:r>
            <a:endParaRPr lang="en-US" altLang="ja-JP" sz="800">
              <a:solidFill>
                <a:srgbClr val="000000"/>
              </a:solidFill>
            </a:endParaRPr>
          </a:p>
        </p:txBody>
      </p:sp>
      <p:sp>
        <p:nvSpPr>
          <p:cNvPr id="84997" name="AutoShape 5"/>
          <p:cNvSpPr>
            <a:spLocks noChangeArrowheads="1"/>
          </p:cNvSpPr>
          <p:nvPr/>
        </p:nvSpPr>
        <p:spPr bwMode="auto">
          <a:xfrm>
            <a:off x="5838825" y="4200525"/>
            <a:ext cx="719138" cy="360363"/>
          </a:xfrm>
          <a:prstGeom prst="roundRect">
            <a:avLst>
              <a:gd name="adj" fmla="val 16667"/>
            </a:avLst>
          </a:prstGeom>
          <a:solidFill>
            <a:schemeClr val="bg1">
              <a:lumMod val="75000"/>
            </a:schemeClr>
          </a:solidFill>
          <a:ln w="9525">
            <a:solidFill>
              <a:schemeClr val="tx1"/>
            </a:solidFill>
            <a:round/>
            <a:headEnd/>
            <a:tailEnd/>
          </a:ln>
        </p:spPr>
        <p:txBody>
          <a:bodyPr/>
          <a:lstStyle/>
          <a:p>
            <a:pPr>
              <a:defRPr/>
            </a:pPr>
            <a:r>
              <a:rPr lang="en-US" altLang="ja-JP" sz="800" b="1" dirty="0">
                <a:solidFill>
                  <a:srgbClr val="000000"/>
                </a:solidFill>
                <a:latin typeface="Arial" pitchFamily="34" charset="0"/>
                <a:cs typeface="Arial" pitchFamily="34" charset="0"/>
              </a:rPr>
              <a:t>FR_K0</a:t>
            </a:r>
            <a:br>
              <a:rPr lang="en-US" altLang="ja-JP" sz="800" b="1" dirty="0">
                <a:solidFill>
                  <a:srgbClr val="000000"/>
                </a:solidFill>
                <a:latin typeface="Arial" pitchFamily="34" charset="0"/>
                <a:cs typeface="Arial" pitchFamily="34" charset="0"/>
              </a:rPr>
            </a:br>
            <a:r>
              <a:rPr lang="en-US" altLang="ja-JP" sz="800" b="1" dirty="0">
                <a:solidFill>
                  <a:srgbClr val="000000"/>
                </a:solidFill>
                <a:latin typeface="Arial" pitchFamily="34" charset="0"/>
                <a:cs typeface="Arial" pitchFamily="34" charset="0"/>
              </a:rPr>
              <a:t> SF</a:t>
            </a:r>
            <a:br>
              <a:rPr lang="en-US" altLang="ja-JP" sz="800" b="1" dirty="0">
                <a:solidFill>
                  <a:srgbClr val="000000"/>
                </a:solidFill>
                <a:latin typeface="Arial" pitchFamily="34" charset="0"/>
                <a:cs typeface="Arial" pitchFamily="34" charset="0"/>
              </a:rPr>
            </a:br>
            <a:endParaRPr lang="en-US" altLang="ja-JP" sz="800" b="1" dirty="0">
              <a:solidFill>
                <a:srgbClr val="000000"/>
              </a:solidFill>
              <a:latin typeface="Arial" pitchFamily="34" charset="0"/>
              <a:cs typeface="Arial" pitchFamily="34" charset="0"/>
            </a:endParaRPr>
          </a:p>
        </p:txBody>
      </p:sp>
      <p:sp>
        <p:nvSpPr>
          <p:cNvPr id="32771" name="AutoShape 6"/>
          <p:cNvSpPr>
            <a:spLocks noChangeArrowheads="1"/>
          </p:cNvSpPr>
          <p:nvPr/>
        </p:nvSpPr>
        <p:spPr bwMode="auto">
          <a:xfrm>
            <a:off x="4894263" y="4200525"/>
            <a:ext cx="720725" cy="360363"/>
          </a:xfrm>
          <a:prstGeom prst="roundRect">
            <a:avLst>
              <a:gd name="adj" fmla="val 16667"/>
            </a:avLst>
          </a:prstGeom>
          <a:solidFill>
            <a:srgbClr val="FFCC99"/>
          </a:solidFill>
          <a:ln w="9525">
            <a:solidFill>
              <a:schemeClr val="tx1"/>
            </a:solidFill>
            <a:round/>
            <a:headEnd/>
            <a:tailEnd/>
          </a:ln>
        </p:spPr>
        <p:txBody>
          <a:bodyPr/>
          <a:lstStyle/>
          <a:p>
            <a:pPr algn="ctr"/>
            <a:r>
              <a:rPr lang="en-US" altLang="ja-JP" sz="800" b="1">
                <a:solidFill>
                  <a:srgbClr val="000000"/>
                </a:solidFill>
              </a:rPr>
              <a:t>FR_K0 </a:t>
            </a:r>
          </a:p>
          <a:p>
            <a:pPr algn="ctr"/>
            <a:r>
              <a:rPr lang="en-US" altLang="ja-JP" sz="800" b="1">
                <a:solidFill>
                  <a:srgbClr val="000000"/>
                </a:solidFill>
              </a:rPr>
              <a:t>(RUS)</a:t>
            </a:r>
          </a:p>
        </p:txBody>
      </p:sp>
      <p:sp>
        <p:nvSpPr>
          <p:cNvPr id="32772" name="AutoShape 7"/>
          <p:cNvSpPr>
            <a:spLocks noChangeArrowheads="1"/>
          </p:cNvSpPr>
          <p:nvPr/>
        </p:nvSpPr>
        <p:spPr bwMode="auto">
          <a:xfrm>
            <a:off x="3513138" y="3324225"/>
            <a:ext cx="1162050" cy="461963"/>
          </a:xfrm>
          <a:prstGeom prst="roundRect">
            <a:avLst>
              <a:gd name="adj" fmla="val 16667"/>
            </a:avLst>
          </a:prstGeom>
          <a:solidFill>
            <a:srgbClr val="CCFFFF"/>
          </a:solidFill>
          <a:ln w="9525">
            <a:solidFill>
              <a:schemeClr val="tx1"/>
            </a:solidFill>
            <a:round/>
            <a:headEnd/>
            <a:tailEnd/>
          </a:ln>
        </p:spPr>
        <p:txBody>
          <a:bodyPr/>
          <a:lstStyle/>
          <a:p>
            <a:r>
              <a:rPr lang="en-US" altLang="ja-JP" sz="900" b="1">
                <a:solidFill>
                  <a:srgbClr val="000000"/>
                </a:solidFill>
              </a:rPr>
              <a:t>Fabrication RBMK</a:t>
            </a:r>
            <a:br>
              <a:rPr lang="en-US" altLang="ja-JP" sz="900" b="1">
                <a:solidFill>
                  <a:srgbClr val="000000"/>
                </a:solidFill>
              </a:rPr>
            </a:br>
            <a:r>
              <a:rPr lang="en-US" altLang="ja-JP" sz="900" b="1">
                <a:solidFill>
                  <a:srgbClr val="000000"/>
                </a:solidFill>
              </a:rPr>
              <a:t>fuel</a:t>
            </a:r>
            <a:r>
              <a:rPr lang="en-US" altLang="ja-JP" sz="800" b="1">
                <a:solidFill>
                  <a:srgbClr val="000000"/>
                </a:solidFill>
              </a:rPr>
              <a:t/>
            </a:r>
            <a:br>
              <a:rPr lang="en-US" altLang="ja-JP" sz="800" b="1">
                <a:solidFill>
                  <a:srgbClr val="000000"/>
                </a:solidFill>
              </a:rPr>
            </a:br>
            <a:endParaRPr lang="en-US" altLang="ja-JP" sz="800">
              <a:solidFill>
                <a:srgbClr val="000000"/>
              </a:solidFill>
            </a:endParaRPr>
          </a:p>
        </p:txBody>
      </p:sp>
      <p:sp>
        <p:nvSpPr>
          <p:cNvPr id="32773" name="AutoShape 8"/>
          <p:cNvSpPr>
            <a:spLocks noChangeArrowheads="1"/>
          </p:cNvSpPr>
          <p:nvPr/>
        </p:nvSpPr>
        <p:spPr bwMode="auto">
          <a:xfrm>
            <a:off x="3482975" y="4705350"/>
            <a:ext cx="1079500" cy="1081088"/>
          </a:xfrm>
          <a:prstGeom prst="roundRect">
            <a:avLst>
              <a:gd name="adj" fmla="val 16667"/>
            </a:avLst>
          </a:prstGeom>
          <a:solidFill>
            <a:srgbClr val="CCFFFF"/>
          </a:solidFill>
          <a:ln w="9525">
            <a:solidFill>
              <a:schemeClr val="tx1"/>
            </a:solidFill>
            <a:round/>
            <a:headEnd/>
            <a:tailEnd/>
          </a:ln>
        </p:spPr>
        <p:txBody>
          <a:bodyPr/>
          <a:lstStyle/>
          <a:p>
            <a:pPr algn="ctr"/>
            <a:endParaRPr lang="en-US" altLang="ja-JP" sz="800" b="1">
              <a:solidFill>
                <a:srgbClr val="000000"/>
              </a:solidFill>
            </a:endParaRPr>
          </a:p>
          <a:p>
            <a:pPr algn="ctr"/>
            <a:r>
              <a:rPr lang="en-US" altLang="ja-JP" sz="1000" b="1">
                <a:solidFill>
                  <a:srgbClr val="000000"/>
                </a:solidFill>
              </a:rPr>
              <a:t>Fabricatin FR Fuels</a:t>
            </a:r>
            <a:r>
              <a:rPr lang="en-US" altLang="ja-JP" sz="800" b="1">
                <a:solidFill>
                  <a:srgbClr val="000000"/>
                </a:solidFill>
              </a:rPr>
              <a:t/>
            </a:r>
            <a:br>
              <a:rPr lang="en-US" altLang="ja-JP" sz="800" b="1">
                <a:solidFill>
                  <a:srgbClr val="000000"/>
                </a:solidFill>
              </a:rPr>
            </a:br>
            <a:endParaRPr lang="en-US" altLang="ja-JP" sz="800">
              <a:solidFill>
                <a:srgbClr val="000000"/>
              </a:solidFill>
            </a:endParaRPr>
          </a:p>
        </p:txBody>
      </p:sp>
      <p:sp>
        <p:nvSpPr>
          <p:cNvPr id="32774" name="AutoShape 9"/>
          <p:cNvSpPr>
            <a:spLocks noChangeArrowheads="1"/>
          </p:cNvSpPr>
          <p:nvPr/>
        </p:nvSpPr>
        <p:spPr bwMode="auto">
          <a:xfrm>
            <a:off x="2368550" y="4921250"/>
            <a:ext cx="800100" cy="458788"/>
          </a:xfrm>
          <a:prstGeom prst="roundRect">
            <a:avLst>
              <a:gd name="adj" fmla="val 16667"/>
            </a:avLst>
          </a:prstGeom>
          <a:solidFill>
            <a:srgbClr val="CCFFCC"/>
          </a:solidFill>
          <a:ln w="9525">
            <a:solidFill>
              <a:schemeClr val="tx1"/>
            </a:solidFill>
            <a:round/>
            <a:headEnd/>
            <a:tailEnd/>
          </a:ln>
        </p:spPr>
        <p:txBody>
          <a:bodyPr/>
          <a:lstStyle/>
          <a:p>
            <a:pPr algn="ctr"/>
            <a:r>
              <a:rPr lang="en-US" altLang="ja-JP" sz="1400" b="1">
                <a:solidFill>
                  <a:srgbClr val="000000"/>
                </a:solidFill>
              </a:rPr>
              <a:t>Dep U</a:t>
            </a:r>
            <a:endParaRPr lang="en-US" altLang="ja-JP" sz="1400">
              <a:solidFill>
                <a:srgbClr val="000000"/>
              </a:solidFill>
            </a:endParaRPr>
          </a:p>
        </p:txBody>
      </p:sp>
      <p:sp>
        <p:nvSpPr>
          <p:cNvPr id="32775" name="AutoShape 10"/>
          <p:cNvSpPr>
            <a:spLocks noChangeArrowheads="1"/>
          </p:cNvSpPr>
          <p:nvPr/>
        </p:nvSpPr>
        <p:spPr bwMode="auto">
          <a:xfrm>
            <a:off x="2238375" y="2214563"/>
            <a:ext cx="1081088" cy="1516062"/>
          </a:xfrm>
          <a:prstGeom prst="roundRect">
            <a:avLst>
              <a:gd name="adj" fmla="val 29213"/>
            </a:avLst>
          </a:prstGeom>
          <a:solidFill>
            <a:srgbClr val="CCFFFF"/>
          </a:solidFill>
          <a:ln w="9525">
            <a:solidFill>
              <a:srgbClr val="000000"/>
            </a:solidFill>
            <a:round/>
            <a:headEnd/>
            <a:tailEnd/>
          </a:ln>
        </p:spPr>
        <p:txBody>
          <a:bodyPr/>
          <a:lstStyle/>
          <a:p>
            <a:r>
              <a:rPr lang="en-US" altLang="ja-JP" sz="1000" b="1">
                <a:solidFill>
                  <a:srgbClr val="000000"/>
                </a:solidFill>
              </a:rPr>
              <a:t>Enrichment plant</a:t>
            </a:r>
            <a:br>
              <a:rPr lang="en-US" altLang="ja-JP" sz="1000" b="1">
                <a:solidFill>
                  <a:srgbClr val="000000"/>
                </a:solidFill>
              </a:rPr>
            </a:br>
            <a:endParaRPr lang="en-US" altLang="ja-JP" sz="1000" b="1">
              <a:solidFill>
                <a:srgbClr val="000000"/>
              </a:solidFill>
            </a:endParaRPr>
          </a:p>
        </p:txBody>
      </p:sp>
      <p:sp>
        <p:nvSpPr>
          <p:cNvPr id="32776" name="AutoShape 11"/>
          <p:cNvSpPr>
            <a:spLocks noChangeArrowheads="1"/>
          </p:cNvSpPr>
          <p:nvPr/>
        </p:nvSpPr>
        <p:spPr bwMode="auto">
          <a:xfrm>
            <a:off x="3511550" y="2214563"/>
            <a:ext cx="1162050" cy="1000125"/>
          </a:xfrm>
          <a:prstGeom prst="roundRect">
            <a:avLst>
              <a:gd name="adj" fmla="val 16667"/>
            </a:avLst>
          </a:prstGeom>
          <a:solidFill>
            <a:srgbClr val="CCFFFF"/>
          </a:solidFill>
          <a:ln w="9525">
            <a:solidFill>
              <a:srgbClr val="000000"/>
            </a:solidFill>
            <a:round/>
            <a:headEnd/>
            <a:tailEnd/>
          </a:ln>
        </p:spPr>
        <p:txBody>
          <a:bodyPr/>
          <a:lstStyle/>
          <a:p>
            <a:r>
              <a:rPr lang="en-US" altLang="ja-JP" sz="1100" b="1">
                <a:solidFill>
                  <a:srgbClr val="000000"/>
                </a:solidFill>
              </a:rPr>
              <a:t>Fabrication VVER&amp;</a:t>
            </a:r>
          </a:p>
          <a:p>
            <a:r>
              <a:rPr lang="en-US" altLang="ja-JP" sz="1100" b="1">
                <a:solidFill>
                  <a:srgbClr val="000000"/>
                </a:solidFill>
              </a:rPr>
              <a:t>AdVVER fuel</a:t>
            </a:r>
            <a:endParaRPr lang="en-US" altLang="ja-JP" sz="1100">
              <a:solidFill>
                <a:srgbClr val="000000"/>
              </a:solidFill>
            </a:endParaRPr>
          </a:p>
        </p:txBody>
      </p:sp>
      <p:sp>
        <p:nvSpPr>
          <p:cNvPr id="85004" name="AutoShape 12"/>
          <p:cNvSpPr>
            <a:spLocks noChangeArrowheads="1"/>
          </p:cNvSpPr>
          <p:nvPr/>
        </p:nvSpPr>
        <p:spPr bwMode="auto">
          <a:xfrm>
            <a:off x="5838825" y="2217738"/>
            <a:ext cx="820738" cy="528637"/>
          </a:xfrm>
          <a:prstGeom prst="roundRect">
            <a:avLst>
              <a:gd name="adj" fmla="val 16667"/>
            </a:avLst>
          </a:prstGeom>
          <a:solidFill>
            <a:schemeClr val="bg1">
              <a:lumMod val="75000"/>
            </a:schemeClr>
          </a:solidFill>
          <a:ln w="9525">
            <a:solidFill>
              <a:schemeClr val="tx1"/>
            </a:solidFill>
            <a:round/>
            <a:headEnd/>
            <a:tailEnd/>
          </a:ln>
        </p:spPr>
        <p:txBody>
          <a:bodyPr/>
          <a:lstStyle/>
          <a:p>
            <a:r>
              <a:rPr lang="en-US" altLang="ja-JP" sz="800" b="1">
                <a:solidFill>
                  <a:srgbClr val="000000"/>
                </a:solidFill>
              </a:rPr>
              <a:t>VVER SF, AVVER SF </a:t>
            </a:r>
          </a:p>
          <a:p>
            <a:r>
              <a:rPr lang="en-US" altLang="ja-JP" sz="800" b="1">
                <a:solidFill>
                  <a:srgbClr val="000000"/>
                </a:solidFill>
              </a:rPr>
              <a:t>(RUS)</a:t>
            </a:r>
            <a:br>
              <a:rPr lang="en-US" altLang="ja-JP" sz="800" b="1">
                <a:solidFill>
                  <a:srgbClr val="000000"/>
                </a:solidFill>
              </a:rPr>
            </a:br>
            <a:endParaRPr lang="en-US" altLang="ja-JP" sz="800">
              <a:solidFill>
                <a:srgbClr val="000000"/>
              </a:solidFill>
            </a:endParaRPr>
          </a:p>
        </p:txBody>
      </p:sp>
      <p:sp>
        <p:nvSpPr>
          <p:cNvPr id="85005" name="AutoShape 13"/>
          <p:cNvSpPr>
            <a:spLocks noChangeArrowheads="1"/>
          </p:cNvSpPr>
          <p:nvPr/>
        </p:nvSpPr>
        <p:spPr bwMode="auto">
          <a:xfrm>
            <a:off x="4902200" y="3354388"/>
            <a:ext cx="720725" cy="358775"/>
          </a:xfrm>
          <a:prstGeom prst="roundRect">
            <a:avLst>
              <a:gd name="adj" fmla="val 16667"/>
            </a:avLst>
          </a:prstGeom>
          <a:solidFill>
            <a:schemeClr val="accent1">
              <a:lumMod val="75000"/>
            </a:schemeClr>
          </a:solidFill>
          <a:ln w="9525">
            <a:solidFill>
              <a:schemeClr val="tx1"/>
            </a:solidFill>
            <a:round/>
            <a:headEnd/>
            <a:tailEnd/>
          </a:ln>
        </p:spPr>
        <p:txBody>
          <a:bodyPr/>
          <a:lstStyle/>
          <a:p>
            <a:pPr>
              <a:spcBef>
                <a:spcPts val="1800"/>
              </a:spcBef>
              <a:defRPr/>
            </a:pPr>
            <a:r>
              <a:rPr lang="en-US" altLang="ja-JP" sz="800" b="1" dirty="0">
                <a:solidFill>
                  <a:schemeClr val="bg1"/>
                </a:solidFill>
                <a:latin typeface="Arial" pitchFamily="34" charset="0"/>
                <a:cs typeface="Arial" pitchFamily="34" charset="0"/>
              </a:rPr>
              <a:t>RBMK </a:t>
            </a:r>
            <a:br>
              <a:rPr lang="en-US" altLang="ja-JP" sz="800" b="1" dirty="0">
                <a:solidFill>
                  <a:schemeClr val="bg1"/>
                </a:solidFill>
                <a:latin typeface="Arial" pitchFamily="34" charset="0"/>
                <a:cs typeface="Arial" pitchFamily="34" charset="0"/>
              </a:rPr>
            </a:br>
            <a:r>
              <a:rPr lang="ru-RU" altLang="ja-JP" sz="800" b="1" dirty="0">
                <a:solidFill>
                  <a:schemeClr val="bg1"/>
                </a:solidFill>
                <a:latin typeface="Arial" pitchFamily="34" charset="0"/>
                <a:cs typeface="Arial" pitchFamily="34" charset="0"/>
              </a:rPr>
              <a:t> (</a:t>
            </a:r>
            <a:r>
              <a:rPr lang="en-US" altLang="ja-JP" sz="800" b="1" dirty="0">
                <a:solidFill>
                  <a:schemeClr val="bg1"/>
                </a:solidFill>
                <a:latin typeface="Arial" pitchFamily="34" charset="0"/>
                <a:cs typeface="Arial" pitchFamily="34" charset="0"/>
              </a:rPr>
              <a:t>RUS</a:t>
            </a:r>
            <a:r>
              <a:rPr lang="ru-RU" altLang="ja-JP" sz="800" b="1" dirty="0">
                <a:solidFill>
                  <a:schemeClr val="bg1"/>
                </a:solidFill>
                <a:latin typeface="Arial" pitchFamily="34" charset="0"/>
                <a:cs typeface="Arial" pitchFamily="34" charset="0"/>
              </a:rPr>
              <a:t>)</a:t>
            </a:r>
            <a:endParaRPr lang="en-US" altLang="ja-JP" sz="800" b="1" dirty="0">
              <a:solidFill>
                <a:schemeClr val="bg1"/>
              </a:solidFill>
              <a:latin typeface="Arial" pitchFamily="34" charset="0"/>
              <a:cs typeface="Arial" pitchFamily="34" charset="0"/>
            </a:endParaRPr>
          </a:p>
        </p:txBody>
      </p:sp>
      <p:sp>
        <p:nvSpPr>
          <p:cNvPr id="85007" name="Line 15"/>
          <p:cNvSpPr>
            <a:spLocks noChangeShapeType="1"/>
          </p:cNvSpPr>
          <p:nvPr/>
        </p:nvSpPr>
        <p:spPr bwMode="auto">
          <a:xfrm>
            <a:off x="4678363" y="2509838"/>
            <a:ext cx="209550" cy="0"/>
          </a:xfrm>
          <a:prstGeom prst="line">
            <a:avLst/>
          </a:prstGeom>
          <a:noFill/>
          <a:ln w="9525">
            <a:solidFill>
              <a:schemeClr val="bg1">
                <a:lumMod val="65000"/>
              </a:schemeClr>
            </a:solidFill>
            <a:round/>
            <a:headEnd/>
            <a:tailEnd type="stealth" w="med" len="med"/>
          </a:ln>
        </p:spPr>
        <p:txBody>
          <a:bodyPr/>
          <a:lstStyle/>
          <a:p>
            <a:pPr>
              <a:defRPr/>
            </a:pPr>
            <a:endParaRPr lang="ru-RU">
              <a:latin typeface="Arial" pitchFamily="34" charset="0"/>
              <a:cs typeface="+mn-cs"/>
            </a:endParaRPr>
          </a:p>
        </p:txBody>
      </p:sp>
      <p:sp>
        <p:nvSpPr>
          <p:cNvPr id="85009" name="Line 17"/>
          <p:cNvSpPr>
            <a:spLocks noChangeShapeType="1"/>
          </p:cNvSpPr>
          <p:nvPr/>
        </p:nvSpPr>
        <p:spPr bwMode="auto">
          <a:xfrm>
            <a:off x="3317875" y="2528888"/>
            <a:ext cx="201613" cy="0"/>
          </a:xfrm>
          <a:prstGeom prst="line">
            <a:avLst/>
          </a:prstGeom>
          <a:noFill/>
          <a:ln w="9525">
            <a:solidFill>
              <a:schemeClr val="bg1">
                <a:lumMod val="65000"/>
              </a:schemeClr>
            </a:solidFill>
            <a:round/>
            <a:headEnd/>
            <a:tailEnd type="stealth" w="med" len="med"/>
          </a:ln>
        </p:spPr>
        <p:txBody>
          <a:bodyPr/>
          <a:lstStyle/>
          <a:p>
            <a:pPr>
              <a:defRPr/>
            </a:pPr>
            <a:endParaRPr lang="ru-RU">
              <a:latin typeface="Arial" pitchFamily="34" charset="0"/>
              <a:cs typeface="+mn-cs"/>
            </a:endParaRPr>
          </a:p>
        </p:txBody>
      </p:sp>
      <p:sp>
        <p:nvSpPr>
          <p:cNvPr id="85010" name="AutoShape 18"/>
          <p:cNvSpPr>
            <a:spLocks noChangeArrowheads="1"/>
          </p:cNvSpPr>
          <p:nvPr/>
        </p:nvSpPr>
        <p:spPr bwMode="auto">
          <a:xfrm>
            <a:off x="7199313" y="4594225"/>
            <a:ext cx="1123950" cy="1079500"/>
          </a:xfrm>
          <a:prstGeom prst="roundRect">
            <a:avLst>
              <a:gd name="adj" fmla="val 16667"/>
            </a:avLst>
          </a:prstGeom>
          <a:solidFill>
            <a:schemeClr val="bg1">
              <a:lumMod val="75000"/>
            </a:schemeClr>
          </a:solidFill>
          <a:ln w="9525">
            <a:solidFill>
              <a:schemeClr val="tx1"/>
            </a:solidFill>
            <a:round/>
            <a:headEnd/>
            <a:tailEnd/>
          </a:ln>
        </p:spPr>
        <p:txBody>
          <a:bodyPr/>
          <a:lstStyle/>
          <a:p>
            <a:pPr>
              <a:defRPr/>
            </a:pPr>
            <a:endParaRPr lang="en-US" altLang="ja-JP" sz="800" b="1">
              <a:solidFill>
                <a:srgbClr val="000000"/>
              </a:solidFill>
            </a:endParaRPr>
          </a:p>
          <a:p>
            <a:pPr>
              <a:defRPr/>
            </a:pPr>
            <a:r>
              <a:rPr lang="en-US" altLang="ja-JP" sz="1000" b="1">
                <a:solidFill>
                  <a:srgbClr val="000000"/>
                </a:solidFill>
              </a:rPr>
              <a:t>FR Reprocessing</a:t>
            </a:r>
            <a:br>
              <a:rPr lang="en-US" altLang="ja-JP" sz="1000" b="1">
                <a:solidFill>
                  <a:srgbClr val="000000"/>
                </a:solidFill>
              </a:rPr>
            </a:br>
            <a:r>
              <a:rPr lang="en-US" altLang="ja-JP" sz="1000" b="1">
                <a:solidFill>
                  <a:srgbClr val="000000"/>
                </a:solidFill>
              </a:rPr>
              <a:t>plant</a:t>
            </a:r>
          </a:p>
        </p:txBody>
      </p:sp>
      <p:sp>
        <p:nvSpPr>
          <p:cNvPr id="32782" name="AutoShape 19"/>
          <p:cNvSpPr>
            <a:spLocks noChangeArrowheads="1"/>
          </p:cNvSpPr>
          <p:nvPr/>
        </p:nvSpPr>
        <p:spPr bwMode="auto">
          <a:xfrm>
            <a:off x="1409700" y="2635250"/>
            <a:ext cx="679450" cy="468313"/>
          </a:xfrm>
          <a:prstGeom prst="roundRect">
            <a:avLst>
              <a:gd name="adj" fmla="val 16667"/>
            </a:avLst>
          </a:prstGeom>
          <a:solidFill>
            <a:srgbClr val="CCFFFF"/>
          </a:solidFill>
          <a:ln w="9525">
            <a:solidFill>
              <a:srgbClr val="000000"/>
            </a:solidFill>
            <a:round/>
            <a:headEnd/>
            <a:tailEnd/>
          </a:ln>
        </p:spPr>
        <p:txBody>
          <a:bodyPr/>
          <a:lstStyle/>
          <a:p>
            <a:r>
              <a:rPr lang="en-US" altLang="ja-JP" sz="1000" b="1">
                <a:solidFill>
                  <a:srgbClr val="000000"/>
                </a:solidFill>
              </a:rPr>
              <a:t>Conver-sion U </a:t>
            </a:r>
            <a:endParaRPr lang="en-US" altLang="ja-JP" sz="1000">
              <a:solidFill>
                <a:srgbClr val="000000"/>
              </a:solidFill>
            </a:endParaRPr>
          </a:p>
        </p:txBody>
      </p:sp>
      <p:sp>
        <p:nvSpPr>
          <p:cNvPr id="85012" name="Line 20"/>
          <p:cNvSpPr>
            <a:spLocks noChangeShapeType="1"/>
          </p:cNvSpPr>
          <p:nvPr/>
        </p:nvSpPr>
        <p:spPr bwMode="auto">
          <a:xfrm>
            <a:off x="2741613" y="3730625"/>
            <a:ext cx="0" cy="1187450"/>
          </a:xfrm>
          <a:prstGeom prst="line">
            <a:avLst/>
          </a:prstGeom>
          <a:noFill/>
          <a:ln w="9525">
            <a:solidFill>
              <a:schemeClr val="bg1">
                <a:lumMod val="50000"/>
              </a:schemeClr>
            </a:solidFill>
            <a:round/>
            <a:headEnd/>
            <a:tailEnd type="stealth" w="med" len="med"/>
          </a:ln>
        </p:spPr>
        <p:txBody>
          <a:bodyPr/>
          <a:lstStyle/>
          <a:p>
            <a:pPr>
              <a:defRPr/>
            </a:pPr>
            <a:endParaRPr lang="ru-RU">
              <a:latin typeface="Arial" pitchFamily="34" charset="0"/>
              <a:cs typeface="+mn-cs"/>
            </a:endParaRPr>
          </a:p>
        </p:txBody>
      </p:sp>
      <p:sp>
        <p:nvSpPr>
          <p:cNvPr id="85013" name="AutoShape 21"/>
          <p:cNvSpPr>
            <a:spLocks noChangeArrowheads="1"/>
          </p:cNvSpPr>
          <p:nvPr/>
        </p:nvSpPr>
        <p:spPr bwMode="auto">
          <a:xfrm>
            <a:off x="7189788" y="2724150"/>
            <a:ext cx="1182687" cy="647700"/>
          </a:xfrm>
          <a:prstGeom prst="roundRect">
            <a:avLst>
              <a:gd name="adj" fmla="val 16667"/>
            </a:avLst>
          </a:prstGeom>
          <a:solidFill>
            <a:schemeClr val="bg1">
              <a:lumMod val="75000"/>
            </a:schemeClr>
          </a:solidFill>
          <a:ln w="9525">
            <a:solidFill>
              <a:schemeClr val="tx1"/>
            </a:solidFill>
            <a:round/>
            <a:headEnd/>
            <a:tailEnd/>
          </a:ln>
        </p:spPr>
        <p:txBody>
          <a:bodyPr/>
          <a:lstStyle/>
          <a:p>
            <a:pPr algn="ctr">
              <a:defRPr/>
            </a:pPr>
            <a:r>
              <a:rPr lang="en-US" altLang="ja-JP" sz="1100" b="1" dirty="0">
                <a:solidFill>
                  <a:srgbClr val="000000"/>
                </a:solidFill>
                <a:latin typeface="Arial" pitchFamily="34" charset="0"/>
                <a:cs typeface="Arial" pitchFamily="34" charset="0"/>
              </a:rPr>
              <a:t>LWR Reprocessing</a:t>
            </a:r>
            <a:br>
              <a:rPr lang="en-US" altLang="ja-JP" sz="1100" b="1" dirty="0">
                <a:solidFill>
                  <a:srgbClr val="000000"/>
                </a:solidFill>
                <a:latin typeface="Arial" pitchFamily="34" charset="0"/>
                <a:cs typeface="Arial" pitchFamily="34" charset="0"/>
              </a:rPr>
            </a:br>
            <a:r>
              <a:rPr lang="en-US" altLang="ja-JP" sz="1100" b="1" dirty="0">
                <a:solidFill>
                  <a:srgbClr val="000000"/>
                </a:solidFill>
                <a:latin typeface="Arial" pitchFamily="34" charset="0"/>
                <a:cs typeface="Arial" pitchFamily="34" charset="0"/>
              </a:rPr>
              <a:t>plant</a:t>
            </a:r>
            <a:endParaRPr lang="en-US" altLang="ja-JP" sz="1100" dirty="0">
              <a:solidFill>
                <a:srgbClr val="000000"/>
              </a:solidFill>
              <a:latin typeface="Arial" pitchFamily="34" charset="0"/>
              <a:cs typeface="Arial" pitchFamily="34" charset="0"/>
            </a:endParaRPr>
          </a:p>
        </p:txBody>
      </p:sp>
      <p:sp>
        <p:nvSpPr>
          <p:cNvPr id="85019" name="AutoShape 27"/>
          <p:cNvSpPr>
            <a:spLocks noChangeArrowheads="1"/>
          </p:cNvSpPr>
          <p:nvPr/>
        </p:nvSpPr>
        <p:spPr bwMode="auto">
          <a:xfrm>
            <a:off x="4894263" y="2217738"/>
            <a:ext cx="720725" cy="528637"/>
          </a:xfrm>
          <a:prstGeom prst="roundRect">
            <a:avLst>
              <a:gd name="adj" fmla="val 16667"/>
            </a:avLst>
          </a:prstGeom>
          <a:solidFill>
            <a:schemeClr val="accent1">
              <a:lumMod val="75000"/>
            </a:schemeClr>
          </a:solidFill>
          <a:ln w="9525">
            <a:solidFill>
              <a:schemeClr val="tx1"/>
            </a:solidFill>
            <a:round/>
            <a:headEnd/>
            <a:tailEnd/>
          </a:ln>
        </p:spPr>
        <p:txBody>
          <a:bodyPr/>
          <a:lstStyle/>
          <a:p>
            <a:pPr>
              <a:spcBef>
                <a:spcPts val="1800"/>
              </a:spcBef>
            </a:pPr>
            <a:r>
              <a:rPr lang="en-US" altLang="ja-JP" sz="800" b="1">
                <a:solidFill>
                  <a:schemeClr val="bg1"/>
                </a:solidFill>
              </a:rPr>
              <a:t>VVER, AVVER (RUS)</a:t>
            </a:r>
            <a:endParaRPr lang="en-US" altLang="ja-JP" sz="800">
              <a:solidFill>
                <a:schemeClr val="bg1"/>
              </a:solidFill>
            </a:endParaRPr>
          </a:p>
        </p:txBody>
      </p:sp>
      <p:sp>
        <p:nvSpPr>
          <p:cNvPr id="85021" name="Line 29"/>
          <p:cNvSpPr>
            <a:spLocks noChangeShapeType="1"/>
          </p:cNvSpPr>
          <p:nvPr/>
        </p:nvSpPr>
        <p:spPr bwMode="auto">
          <a:xfrm>
            <a:off x="3317875" y="3478213"/>
            <a:ext cx="201613" cy="0"/>
          </a:xfrm>
          <a:prstGeom prst="line">
            <a:avLst/>
          </a:prstGeom>
          <a:noFill/>
          <a:ln w="9525">
            <a:solidFill>
              <a:schemeClr val="bg1">
                <a:lumMod val="65000"/>
              </a:schemeClr>
            </a:solidFill>
            <a:round/>
            <a:headEnd/>
            <a:tailEnd type="stealth" w="med" len="med"/>
          </a:ln>
        </p:spPr>
        <p:txBody>
          <a:bodyPr/>
          <a:lstStyle/>
          <a:p>
            <a:pPr>
              <a:defRPr/>
            </a:pPr>
            <a:endParaRPr lang="ru-RU">
              <a:latin typeface="Arial" pitchFamily="34" charset="0"/>
              <a:cs typeface="+mn-cs"/>
            </a:endParaRPr>
          </a:p>
        </p:txBody>
      </p:sp>
      <p:sp>
        <p:nvSpPr>
          <p:cNvPr id="85024" name="AutoShape 32"/>
          <p:cNvSpPr>
            <a:spLocks noChangeArrowheads="1"/>
          </p:cNvSpPr>
          <p:nvPr/>
        </p:nvSpPr>
        <p:spPr bwMode="auto">
          <a:xfrm>
            <a:off x="5838825" y="3336925"/>
            <a:ext cx="755650" cy="360363"/>
          </a:xfrm>
          <a:prstGeom prst="roundRect">
            <a:avLst>
              <a:gd name="adj" fmla="val 16667"/>
            </a:avLst>
          </a:prstGeom>
          <a:solidFill>
            <a:schemeClr val="bg1">
              <a:lumMod val="75000"/>
            </a:schemeClr>
          </a:solidFill>
          <a:ln w="9525">
            <a:solidFill>
              <a:schemeClr val="tx1"/>
            </a:solidFill>
            <a:round/>
            <a:headEnd/>
            <a:tailEnd/>
          </a:ln>
        </p:spPr>
        <p:txBody>
          <a:bodyPr/>
          <a:lstStyle/>
          <a:p>
            <a:pPr>
              <a:defRPr/>
            </a:pPr>
            <a:r>
              <a:rPr lang="en-US" altLang="ja-JP" sz="800" b="1" dirty="0">
                <a:solidFill>
                  <a:srgbClr val="000000"/>
                </a:solidFill>
                <a:latin typeface="Arial" pitchFamily="34" charset="0"/>
                <a:cs typeface="Arial" pitchFamily="34" charset="0"/>
              </a:rPr>
              <a:t>RBMK SF</a:t>
            </a:r>
            <a:r>
              <a:rPr lang="en-US" altLang="ja-JP" sz="800" b="1">
                <a:solidFill>
                  <a:srgbClr val="000000"/>
                </a:solidFill>
                <a:latin typeface="Arial" pitchFamily="34" charset="0"/>
                <a:cs typeface="Arial" pitchFamily="34" charset="0"/>
              </a:rPr>
              <a:t/>
            </a:r>
            <a:br>
              <a:rPr lang="en-US" altLang="ja-JP" sz="800" b="1">
                <a:solidFill>
                  <a:srgbClr val="000000"/>
                </a:solidFill>
                <a:latin typeface="Arial" pitchFamily="34" charset="0"/>
                <a:cs typeface="Arial" pitchFamily="34" charset="0"/>
              </a:rPr>
            </a:br>
            <a:r>
              <a:rPr lang="en-US" altLang="ja-JP" sz="800" b="1">
                <a:solidFill>
                  <a:srgbClr val="000000"/>
                </a:solidFill>
                <a:latin typeface="Arial" pitchFamily="34" charset="0"/>
                <a:cs typeface="Arial" pitchFamily="34" charset="0"/>
              </a:rPr>
              <a:t>(RUS)</a:t>
            </a:r>
            <a:endParaRPr lang="en-US" altLang="ja-JP" sz="800" b="1" dirty="0">
              <a:solidFill>
                <a:srgbClr val="000000"/>
              </a:solidFill>
              <a:latin typeface="Arial" pitchFamily="34" charset="0"/>
              <a:cs typeface="Arial" pitchFamily="34" charset="0"/>
            </a:endParaRPr>
          </a:p>
        </p:txBody>
      </p:sp>
      <p:sp>
        <p:nvSpPr>
          <p:cNvPr id="85026" name="Line 34"/>
          <p:cNvSpPr>
            <a:spLocks noChangeShapeType="1"/>
          </p:cNvSpPr>
          <p:nvPr/>
        </p:nvSpPr>
        <p:spPr bwMode="auto">
          <a:xfrm>
            <a:off x="6989763" y="2490788"/>
            <a:ext cx="0" cy="574675"/>
          </a:xfrm>
          <a:prstGeom prst="line">
            <a:avLst/>
          </a:prstGeom>
          <a:noFill/>
          <a:ln w="9525">
            <a:solidFill>
              <a:schemeClr val="bg1">
                <a:lumMod val="65000"/>
              </a:schemeClr>
            </a:solidFill>
            <a:round/>
            <a:headEnd/>
            <a:tailEnd/>
          </a:ln>
          <a:effectLst/>
        </p:spPr>
        <p:txBody>
          <a:bodyPr/>
          <a:lstStyle/>
          <a:p>
            <a:pPr>
              <a:defRPr/>
            </a:pPr>
            <a:endParaRPr lang="ru-RU">
              <a:latin typeface="Arial" pitchFamily="34" charset="0"/>
              <a:cs typeface="+mn-cs"/>
            </a:endParaRPr>
          </a:p>
        </p:txBody>
      </p:sp>
      <p:sp>
        <p:nvSpPr>
          <p:cNvPr id="85027" name="Line 35"/>
          <p:cNvSpPr>
            <a:spLocks noChangeShapeType="1"/>
          </p:cNvSpPr>
          <p:nvPr/>
        </p:nvSpPr>
        <p:spPr bwMode="auto">
          <a:xfrm flipH="1" flipV="1">
            <a:off x="6678613" y="2492375"/>
            <a:ext cx="288925" cy="0"/>
          </a:xfrm>
          <a:prstGeom prst="line">
            <a:avLst/>
          </a:prstGeom>
          <a:noFill/>
          <a:ln w="9525">
            <a:solidFill>
              <a:srgbClr val="A6A6A6"/>
            </a:solidFill>
            <a:round/>
            <a:headEnd/>
            <a:tailEnd/>
          </a:ln>
        </p:spPr>
        <p:txBody>
          <a:bodyPr/>
          <a:lstStyle/>
          <a:p>
            <a:endParaRPr lang="ru-RU"/>
          </a:p>
        </p:txBody>
      </p:sp>
      <p:sp>
        <p:nvSpPr>
          <p:cNvPr id="32790" name="AutoShape 38"/>
          <p:cNvSpPr>
            <a:spLocks noChangeArrowheads="1"/>
          </p:cNvSpPr>
          <p:nvPr/>
        </p:nvSpPr>
        <p:spPr bwMode="auto">
          <a:xfrm>
            <a:off x="4894263" y="4705350"/>
            <a:ext cx="720725" cy="360363"/>
          </a:xfrm>
          <a:prstGeom prst="roundRect">
            <a:avLst>
              <a:gd name="adj" fmla="val 16667"/>
            </a:avLst>
          </a:prstGeom>
          <a:solidFill>
            <a:srgbClr val="FFCC99"/>
          </a:solidFill>
          <a:ln w="9525">
            <a:solidFill>
              <a:schemeClr val="tx1"/>
            </a:solidFill>
            <a:round/>
            <a:headEnd/>
            <a:tailEnd/>
          </a:ln>
        </p:spPr>
        <p:txBody>
          <a:bodyPr/>
          <a:lstStyle/>
          <a:p>
            <a:pPr algn="ctr"/>
            <a:r>
              <a:rPr lang="en-US" altLang="ja-JP" sz="800" b="1">
                <a:solidFill>
                  <a:srgbClr val="000000"/>
                </a:solidFill>
              </a:rPr>
              <a:t>FR_K1 </a:t>
            </a:r>
          </a:p>
          <a:p>
            <a:pPr algn="ctr"/>
            <a:r>
              <a:rPr lang="en-US" altLang="ja-JP" sz="800" b="1">
                <a:solidFill>
                  <a:srgbClr val="000000"/>
                </a:solidFill>
              </a:rPr>
              <a:t>(RUS)</a:t>
            </a:r>
          </a:p>
        </p:txBody>
      </p:sp>
      <p:sp>
        <p:nvSpPr>
          <p:cNvPr id="32791" name="AutoShape 39"/>
          <p:cNvSpPr>
            <a:spLocks noChangeArrowheads="1"/>
          </p:cNvSpPr>
          <p:nvPr/>
        </p:nvSpPr>
        <p:spPr bwMode="auto">
          <a:xfrm>
            <a:off x="4894263" y="5208588"/>
            <a:ext cx="720725" cy="360362"/>
          </a:xfrm>
          <a:prstGeom prst="roundRect">
            <a:avLst>
              <a:gd name="adj" fmla="val 16667"/>
            </a:avLst>
          </a:prstGeom>
          <a:solidFill>
            <a:srgbClr val="FFCC99"/>
          </a:solidFill>
          <a:ln w="9525">
            <a:solidFill>
              <a:schemeClr val="tx1"/>
            </a:solidFill>
            <a:round/>
            <a:headEnd/>
            <a:tailEnd/>
          </a:ln>
        </p:spPr>
        <p:txBody>
          <a:bodyPr/>
          <a:lstStyle/>
          <a:p>
            <a:pPr algn="ctr"/>
            <a:r>
              <a:rPr lang="en-US" altLang="ja-JP" sz="800" b="1">
                <a:solidFill>
                  <a:srgbClr val="000000"/>
                </a:solidFill>
              </a:rPr>
              <a:t>FR_K2</a:t>
            </a:r>
          </a:p>
          <a:p>
            <a:pPr algn="ctr"/>
            <a:r>
              <a:rPr lang="en-US" altLang="ja-JP" sz="800" b="1">
                <a:solidFill>
                  <a:srgbClr val="000000"/>
                </a:solidFill>
              </a:rPr>
              <a:t>(RUS)</a:t>
            </a:r>
          </a:p>
        </p:txBody>
      </p:sp>
      <p:sp>
        <p:nvSpPr>
          <p:cNvPr id="85032" name="AutoShape 40"/>
          <p:cNvSpPr>
            <a:spLocks noChangeArrowheads="1"/>
          </p:cNvSpPr>
          <p:nvPr/>
        </p:nvSpPr>
        <p:spPr bwMode="auto">
          <a:xfrm>
            <a:off x="5838825" y="4705350"/>
            <a:ext cx="719138" cy="360363"/>
          </a:xfrm>
          <a:prstGeom prst="roundRect">
            <a:avLst>
              <a:gd name="adj" fmla="val 16667"/>
            </a:avLst>
          </a:prstGeom>
          <a:solidFill>
            <a:schemeClr val="bg1">
              <a:lumMod val="75000"/>
            </a:schemeClr>
          </a:solidFill>
          <a:ln w="9525">
            <a:solidFill>
              <a:schemeClr val="tx1"/>
            </a:solidFill>
            <a:round/>
            <a:headEnd/>
            <a:tailEnd/>
          </a:ln>
        </p:spPr>
        <p:txBody>
          <a:bodyPr/>
          <a:lstStyle/>
          <a:p>
            <a:pPr>
              <a:defRPr/>
            </a:pPr>
            <a:r>
              <a:rPr lang="en-US" altLang="ja-JP" sz="800" b="1" dirty="0">
                <a:solidFill>
                  <a:srgbClr val="000000"/>
                </a:solidFill>
                <a:latin typeface="Arial" pitchFamily="34" charset="0"/>
                <a:cs typeface="Arial" pitchFamily="34" charset="0"/>
              </a:rPr>
              <a:t>FR_K1</a:t>
            </a:r>
            <a:br>
              <a:rPr lang="en-US" altLang="ja-JP" sz="800" b="1" dirty="0">
                <a:solidFill>
                  <a:srgbClr val="000000"/>
                </a:solidFill>
                <a:latin typeface="Arial" pitchFamily="34" charset="0"/>
                <a:cs typeface="Arial" pitchFamily="34" charset="0"/>
              </a:rPr>
            </a:br>
            <a:r>
              <a:rPr lang="en-US" altLang="ja-JP" sz="800" b="1" dirty="0">
                <a:solidFill>
                  <a:srgbClr val="000000"/>
                </a:solidFill>
                <a:latin typeface="Arial" pitchFamily="34" charset="0"/>
                <a:cs typeface="Arial" pitchFamily="34" charset="0"/>
              </a:rPr>
              <a:t> SF</a:t>
            </a:r>
            <a:br>
              <a:rPr lang="en-US" altLang="ja-JP" sz="800" b="1" dirty="0">
                <a:solidFill>
                  <a:srgbClr val="000000"/>
                </a:solidFill>
                <a:latin typeface="Arial" pitchFamily="34" charset="0"/>
                <a:cs typeface="Arial" pitchFamily="34" charset="0"/>
              </a:rPr>
            </a:br>
            <a:endParaRPr lang="en-US" altLang="ja-JP" sz="800" b="1" dirty="0">
              <a:solidFill>
                <a:srgbClr val="000000"/>
              </a:solidFill>
              <a:latin typeface="Arial" pitchFamily="34" charset="0"/>
              <a:cs typeface="Arial" pitchFamily="34" charset="0"/>
            </a:endParaRPr>
          </a:p>
        </p:txBody>
      </p:sp>
      <p:sp>
        <p:nvSpPr>
          <p:cNvPr id="85033" name="Line 41"/>
          <p:cNvSpPr>
            <a:spLocks noChangeShapeType="1"/>
          </p:cNvSpPr>
          <p:nvPr/>
        </p:nvSpPr>
        <p:spPr bwMode="auto">
          <a:xfrm flipH="1">
            <a:off x="3246438" y="3984625"/>
            <a:ext cx="4103687" cy="0"/>
          </a:xfrm>
          <a:prstGeom prst="line">
            <a:avLst/>
          </a:prstGeom>
          <a:noFill/>
          <a:ln w="9525">
            <a:solidFill>
              <a:schemeClr val="bg1">
                <a:lumMod val="65000"/>
              </a:schemeClr>
            </a:solidFill>
            <a:round/>
            <a:headEnd/>
            <a:tailEnd/>
          </a:ln>
          <a:effectLst/>
        </p:spPr>
        <p:txBody>
          <a:bodyPr/>
          <a:lstStyle/>
          <a:p>
            <a:pPr>
              <a:defRPr/>
            </a:pPr>
            <a:endParaRPr lang="ru-RU">
              <a:latin typeface="Arial" pitchFamily="34" charset="0"/>
              <a:cs typeface="+mn-cs"/>
            </a:endParaRPr>
          </a:p>
        </p:txBody>
      </p:sp>
      <p:sp>
        <p:nvSpPr>
          <p:cNvPr id="85034" name="Line 42"/>
          <p:cNvSpPr>
            <a:spLocks noChangeShapeType="1"/>
          </p:cNvSpPr>
          <p:nvPr/>
        </p:nvSpPr>
        <p:spPr bwMode="auto">
          <a:xfrm>
            <a:off x="3246438" y="3981450"/>
            <a:ext cx="0" cy="1008063"/>
          </a:xfrm>
          <a:prstGeom prst="line">
            <a:avLst/>
          </a:prstGeom>
          <a:noFill/>
          <a:ln w="9525">
            <a:solidFill>
              <a:schemeClr val="bg1">
                <a:lumMod val="65000"/>
              </a:schemeClr>
            </a:solidFill>
            <a:round/>
            <a:headEnd/>
            <a:tailEnd/>
          </a:ln>
          <a:effectLst/>
        </p:spPr>
        <p:txBody>
          <a:bodyPr/>
          <a:lstStyle/>
          <a:p>
            <a:pPr>
              <a:defRPr/>
            </a:pPr>
            <a:endParaRPr lang="ru-RU">
              <a:latin typeface="Arial" pitchFamily="34" charset="0"/>
              <a:cs typeface="+mn-cs"/>
            </a:endParaRPr>
          </a:p>
        </p:txBody>
      </p:sp>
      <p:sp>
        <p:nvSpPr>
          <p:cNvPr id="85035" name="Line 43"/>
          <p:cNvSpPr>
            <a:spLocks noChangeShapeType="1"/>
          </p:cNvSpPr>
          <p:nvPr/>
        </p:nvSpPr>
        <p:spPr bwMode="auto">
          <a:xfrm>
            <a:off x="3173413" y="5135563"/>
            <a:ext cx="309562" cy="0"/>
          </a:xfrm>
          <a:prstGeom prst="line">
            <a:avLst/>
          </a:prstGeom>
          <a:noFill/>
          <a:ln w="9525">
            <a:solidFill>
              <a:schemeClr val="bg1">
                <a:lumMod val="65000"/>
              </a:schemeClr>
            </a:solidFill>
            <a:round/>
            <a:headEnd/>
            <a:tailEnd type="stealth" w="med" len="med"/>
          </a:ln>
        </p:spPr>
        <p:txBody>
          <a:bodyPr/>
          <a:lstStyle/>
          <a:p>
            <a:pPr>
              <a:defRPr/>
            </a:pPr>
            <a:endParaRPr lang="ru-RU">
              <a:latin typeface="Arial" pitchFamily="34" charset="0"/>
              <a:cs typeface="+mn-cs"/>
            </a:endParaRPr>
          </a:p>
        </p:txBody>
      </p:sp>
      <p:sp>
        <p:nvSpPr>
          <p:cNvPr id="85036" name="Line 44"/>
          <p:cNvSpPr>
            <a:spLocks noChangeShapeType="1"/>
          </p:cNvSpPr>
          <p:nvPr/>
        </p:nvSpPr>
        <p:spPr bwMode="auto">
          <a:xfrm>
            <a:off x="3238500" y="4991100"/>
            <a:ext cx="252413" cy="0"/>
          </a:xfrm>
          <a:prstGeom prst="line">
            <a:avLst/>
          </a:prstGeom>
          <a:noFill/>
          <a:ln w="9525">
            <a:solidFill>
              <a:schemeClr val="bg1">
                <a:lumMod val="65000"/>
              </a:schemeClr>
            </a:solidFill>
            <a:round/>
            <a:headEnd/>
            <a:tailEnd type="stealth" w="med" len="med"/>
          </a:ln>
        </p:spPr>
        <p:txBody>
          <a:bodyPr/>
          <a:lstStyle/>
          <a:p>
            <a:pPr>
              <a:defRPr/>
            </a:pPr>
            <a:endParaRPr lang="ru-RU">
              <a:latin typeface="Arial" pitchFamily="34" charset="0"/>
              <a:cs typeface="+mn-cs"/>
            </a:endParaRPr>
          </a:p>
        </p:txBody>
      </p:sp>
      <p:sp>
        <p:nvSpPr>
          <p:cNvPr id="85037" name="Line 45"/>
          <p:cNvSpPr>
            <a:spLocks noChangeShapeType="1"/>
          </p:cNvSpPr>
          <p:nvPr/>
        </p:nvSpPr>
        <p:spPr bwMode="auto">
          <a:xfrm flipV="1">
            <a:off x="7781925" y="4298950"/>
            <a:ext cx="0" cy="295275"/>
          </a:xfrm>
          <a:prstGeom prst="line">
            <a:avLst/>
          </a:prstGeom>
          <a:noFill/>
          <a:ln w="9525">
            <a:solidFill>
              <a:schemeClr val="bg1">
                <a:lumMod val="65000"/>
              </a:schemeClr>
            </a:solidFill>
            <a:round/>
            <a:headEnd/>
            <a:tailEnd type="stealth" w="med" len="med"/>
          </a:ln>
        </p:spPr>
        <p:txBody>
          <a:bodyPr/>
          <a:lstStyle/>
          <a:p>
            <a:pPr>
              <a:defRPr/>
            </a:pPr>
            <a:endParaRPr lang="ru-RU">
              <a:latin typeface="Arial" pitchFamily="34" charset="0"/>
              <a:cs typeface="+mn-cs"/>
            </a:endParaRPr>
          </a:p>
        </p:txBody>
      </p:sp>
      <p:sp>
        <p:nvSpPr>
          <p:cNvPr id="85043" name="Line 51"/>
          <p:cNvSpPr>
            <a:spLocks noChangeShapeType="1"/>
          </p:cNvSpPr>
          <p:nvPr/>
        </p:nvSpPr>
        <p:spPr bwMode="auto">
          <a:xfrm>
            <a:off x="6989763" y="5133975"/>
            <a:ext cx="215900" cy="0"/>
          </a:xfrm>
          <a:prstGeom prst="line">
            <a:avLst/>
          </a:prstGeom>
          <a:noFill/>
          <a:ln w="9525">
            <a:solidFill>
              <a:schemeClr val="bg1">
                <a:lumMod val="65000"/>
              </a:schemeClr>
            </a:solidFill>
            <a:round/>
            <a:headEnd/>
            <a:tailEnd type="stealth" w="med" len="med"/>
          </a:ln>
        </p:spPr>
        <p:txBody>
          <a:bodyPr/>
          <a:lstStyle/>
          <a:p>
            <a:pPr>
              <a:defRPr/>
            </a:pPr>
            <a:endParaRPr lang="ru-RU">
              <a:latin typeface="Arial" pitchFamily="34" charset="0"/>
              <a:cs typeface="+mn-cs"/>
            </a:endParaRPr>
          </a:p>
        </p:txBody>
      </p:sp>
      <p:sp>
        <p:nvSpPr>
          <p:cNvPr id="85044" name="Line 52"/>
          <p:cNvSpPr>
            <a:spLocks noChangeShapeType="1"/>
          </p:cNvSpPr>
          <p:nvPr/>
        </p:nvSpPr>
        <p:spPr bwMode="auto">
          <a:xfrm flipH="1">
            <a:off x="6557963" y="4378325"/>
            <a:ext cx="431800" cy="0"/>
          </a:xfrm>
          <a:prstGeom prst="line">
            <a:avLst/>
          </a:prstGeom>
          <a:noFill/>
          <a:ln w="9525">
            <a:solidFill>
              <a:schemeClr val="bg1">
                <a:lumMod val="65000"/>
              </a:schemeClr>
            </a:solidFill>
            <a:round/>
            <a:headEnd/>
            <a:tailEnd/>
          </a:ln>
          <a:effectLst/>
        </p:spPr>
        <p:txBody>
          <a:bodyPr/>
          <a:lstStyle/>
          <a:p>
            <a:pPr>
              <a:defRPr/>
            </a:pPr>
            <a:endParaRPr lang="ru-RU">
              <a:latin typeface="Arial" pitchFamily="34" charset="0"/>
              <a:cs typeface="+mn-cs"/>
            </a:endParaRPr>
          </a:p>
        </p:txBody>
      </p:sp>
      <p:sp>
        <p:nvSpPr>
          <p:cNvPr id="85045" name="Line 53"/>
          <p:cNvSpPr>
            <a:spLocks noChangeShapeType="1"/>
          </p:cNvSpPr>
          <p:nvPr/>
        </p:nvSpPr>
        <p:spPr bwMode="auto">
          <a:xfrm flipH="1">
            <a:off x="6557963" y="4883150"/>
            <a:ext cx="431800" cy="0"/>
          </a:xfrm>
          <a:prstGeom prst="line">
            <a:avLst/>
          </a:prstGeom>
          <a:noFill/>
          <a:ln w="9525">
            <a:solidFill>
              <a:schemeClr val="bg1">
                <a:lumMod val="65000"/>
              </a:schemeClr>
            </a:solidFill>
            <a:round/>
            <a:headEnd/>
            <a:tailEnd/>
          </a:ln>
          <a:effectLst/>
        </p:spPr>
        <p:txBody>
          <a:bodyPr/>
          <a:lstStyle/>
          <a:p>
            <a:pPr>
              <a:defRPr/>
            </a:pPr>
            <a:endParaRPr lang="ru-RU">
              <a:latin typeface="Arial" pitchFamily="34" charset="0"/>
              <a:cs typeface="+mn-cs"/>
            </a:endParaRPr>
          </a:p>
        </p:txBody>
      </p:sp>
      <p:sp>
        <p:nvSpPr>
          <p:cNvPr id="85046" name="Line 54"/>
          <p:cNvSpPr>
            <a:spLocks noChangeShapeType="1"/>
          </p:cNvSpPr>
          <p:nvPr/>
        </p:nvSpPr>
        <p:spPr bwMode="auto">
          <a:xfrm flipH="1">
            <a:off x="6557963" y="5386388"/>
            <a:ext cx="431800" cy="0"/>
          </a:xfrm>
          <a:prstGeom prst="line">
            <a:avLst/>
          </a:prstGeom>
          <a:noFill/>
          <a:ln w="9525">
            <a:solidFill>
              <a:schemeClr val="bg1">
                <a:lumMod val="65000"/>
              </a:schemeClr>
            </a:solidFill>
            <a:round/>
            <a:headEnd/>
            <a:tailEnd/>
          </a:ln>
          <a:effectLst/>
        </p:spPr>
        <p:txBody>
          <a:bodyPr/>
          <a:lstStyle/>
          <a:p>
            <a:pPr>
              <a:defRPr/>
            </a:pPr>
            <a:endParaRPr lang="ru-RU">
              <a:latin typeface="Arial" pitchFamily="34" charset="0"/>
              <a:cs typeface="+mn-cs"/>
            </a:endParaRPr>
          </a:p>
        </p:txBody>
      </p:sp>
      <p:sp>
        <p:nvSpPr>
          <p:cNvPr id="85047" name="Line 55"/>
          <p:cNvSpPr>
            <a:spLocks noChangeShapeType="1"/>
          </p:cNvSpPr>
          <p:nvPr/>
        </p:nvSpPr>
        <p:spPr bwMode="auto">
          <a:xfrm>
            <a:off x="4678363" y="4883150"/>
            <a:ext cx="215900" cy="0"/>
          </a:xfrm>
          <a:prstGeom prst="line">
            <a:avLst/>
          </a:prstGeom>
          <a:noFill/>
          <a:ln w="9525">
            <a:solidFill>
              <a:schemeClr val="bg1">
                <a:lumMod val="65000"/>
              </a:schemeClr>
            </a:solidFill>
            <a:round/>
            <a:headEnd/>
            <a:tailEnd type="stealth" w="med" len="med"/>
          </a:ln>
        </p:spPr>
        <p:txBody>
          <a:bodyPr/>
          <a:lstStyle/>
          <a:p>
            <a:pPr>
              <a:defRPr/>
            </a:pPr>
            <a:endParaRPr lang="ru-RU">
              <a:latin typeface="Arial" pitchFamily="34" charset="0"/>
              <a:cs typeface="+mn-cs"/>
            </a:endParaRPr>
          </a:p>
        </p:txBody>
      </p:sp>
      <p:sp>
        <p:nvSpPr>
          <p:cNvPr id="85048" name="Line 56"/>
          <p:cNvSpPr>
            <a:spLocks noChangeShapeType="1"/>
          </p:cNvSpPr>
          <p:nvPr/>
        </p:nvSpPr>
        <p:spPr bwMode="auto">
          <a:xfrm>
            <a:off x="4678363" y="4378325"/>
            <a:ext cx="215900" cy="0"/>
          </a:xfrm>
          <a:prstGeom prst="line">
            <a:avLst/>
          </a:prstGeom>
          <a:noFill/>
          <a:ln w="9525">
            <a:solidFill>
              <a:schemeClr val="bg1">
                <a:lumMod val="65000"/>
              </a:schemeClr>
            </a:solidFill>
            <a:round/>
            <a:headEnd/>
            <a:tailEnd type="stealth" w="med" len="med"/>
          </a:ln>
        </p:spPr>
        <p:txBody>
          <a:bodyPr/>
          <a:lstStyle/>
          <a:p>
            <a:pPr>
              <a:defRPr/>
            </a:pPr>
            <a:endParaRPr lang="ru-RU">
              <a:latin typeface="Arial" pitchFamily="34" charset="0"/>
              <a:cs typeface="+mn-cs"/>
            </a:endParaRPr>
          </a:p>
        </p:txBody>
      </p:sp>
      <p:sp>
        <p:nvSpPr>
          <p:cNvPr id="85049" name="Line 57"/>
          <p:cNvSpPr>
            <a:spLocks noChangeShapeType="1"/>
          </p:cNvSpPr>
          <p:nvPr/>
        </p:nvSpPr>
        <p:spPr bwMode="auto">
          <a:xfrm>
            <a:off x="4678363" y="5386388"/>
            <a:ext cx="215900" cy="0"/>
          </a:xfrm>
          <a:prstGeom prst="line">
            <a:avLst/>
          </a:prstGeom>
          <a:noFill/>
          <a:ln w="9525">
            <a:solidFill>
              <a:schemeClr val="bg1">
                <a:lumMod val="65000"/>
              </a:schemeClr>
            </a:solidFill>
            <a:round/>
            <a:headEnd/>
            <a:tailEnd type="stealth" w="med" len="med"/>
          </a:ln>
        </p:spPr>
        <p:txBody>
          <a:bodyPr/>
          <a:lstStyle/>
          <a:p>
            <a:pPr>
              <a:defRPr/>
            </a:pPr>
            <a:endParaRPr lang="ru-RU">
              <a:latin typeface="Arial" pitchFamily="34" charset="0"/>
              <a:cs typeface="+mn-cs"/>
            </a:endParaRPr>
          </a:p>
        </p:txBody>
      </p:sp>
      <p:sp>
        <p:nvSpPr>
          <p:cNvPr id="85050" name="Line 58"/>
          <p:cNvSpPr>
            <a:spLocks noChangeShapeType="1"/>
          </p:cNvSpPr>
          <p:nvPr/>
        </p:nvSpPr>
        <p:spPr bwMode="auto">
          <a:xfrm>
            <a:off x="5621338" y="4378325"/>
            <a:ext cx="209550" cy="0"/>
          </a:xfrm>
          <a:prstGeom prst="line">
            <a:avLst/>
          </a:prstGeom>
          <a:noFill/>
          <a:ln w="9525">
            <a:solidFill>
              <a:schemeClr val="bg1">
                <a:lumMod val="65000"/>
              </a:schemeClr>
            </a:solidFill>
            <a:round/>
            <a:headEnd/>
            <a:tailEnd type="stealth" w="med" len="med"/>
          </a:ln>
        </p:spPr>
        <p:txBody>
          <a:bodyPr/>
          <a:lstStyle/>
          <a:p>
            <a:pPr>
              <a:defRPr/>
            </a:pPr>
            <a:endParaRPr lang="ru-RU">
              <a:latin typeface="Arial" pitchFamily="34" charset="0"/>
              <a:cs typeface="+mn-cs"/>
            </a:endParaRPr>
          </a:p>
        </p:txBody>
      </p:sp>
      <p:sp>
        <p:nvSpPr>
          <p:cNvPr id="85051" name="Line 59"/>
          <p:cNvSpPr>
            <a:spLocks noChangeShapeType="1"/>
          </p:cNvSpPr>
          <p:nvPr/>
        </p:nvSpPr>
        <p:spPr bwMode="auto">
          <a:xfrm>
            <a:off x="5621338" y="4883150"/>
            <a:ext cx="215900" cy="0"/>
          </a:xfrm>
          <a:prstGeom prst="line">
            <a:avLst/>
          </a:prstGeom>
          <a:noFill/>
          <a:ln w="9525">
            <a:solidFill>
              <a:schemeClr val="bg1">
                <a:lumMod val="65000"/>
              </a:schemeClr>
            </a:solidFill>
            <a:round/>
            <a:headEnd/>
            <a:tailEnd type="stealth" w="med" len="med"/>
          </a:ln>
        </p:spPr>
        <p:txBody>
          <a:bodyPr/>
          <a:lstStyle/>
          <a:p>
            <a:pPr>
              <a:defRPr/>
            </a:pPr>
            <a:endParaRPr lang="ru-RU">
              <a:latin typeface="Arial" pitchFamily="34" charset="0"/>
              <a:cs typeface="+mn-cs"/>
            </a:endParaRPr>
          </a:p>
        </p:txBody>
      </p:sp>
      <p:sp>
        <p:nvSpPr>
          <p:cNvPr id="85052" name="Line 60"/>
          <p:cNvSpPr>
            <a:spLocks noChangeShapeType="1"/>
          </p:cNvSpPr>
          <p:nvPr/>
        </p:nvSpPr>
        <p:spPr bwMode="auto">
          <a:xfrm>
            <a:off x="5621338" y="5386388"/>
            <a:ext cx="209550" cy="0"/>
          </a:xfrm>
          <a:prstGeom prst="line">
            <a:avLst/>
          </a:prstGeom>
          <a:noFill/>
          <a:ln w="9525">
            <a:solidFill>
              <a:schemeClr val="bg1">
                <a:lumMod val="65000"/>
              </a:schemeClr>
            </a:solidFill>
            <a:round/>
            <a:headEnd/>
            <a:tailEnd type="stealth" w="med" len="med"/>
          </a:ln>
        </p:spPr>
        <p:txBody>
          <a:bodyPr/>
          <a:lstStyle/>
          <a:p>
            <a:pPr>
              <a:defRPr/>
            </a:pPr>
            <a:endParaRPr lang="ru-RU">
              <a:latin typeface="Arial" pitchFamily="34" charset="0"/>
              <a:cs typeface="+mn-cs"/>
            </a:endParaRPr>
          </a:p>
        </p:txBody>
      </p:sp>
      <p:sp>
        <p:nvSpPr>
          <p:cNvPr id="85053" name="AutoShape 61"/>
          <p:cNvSpPr>
            <a:spLocks noChangeArrowheads="1"/>
          </p:cNvSpPr>
          <p:nvPr/>
        </p:nvSpPr>
        <p:spPr bwMode="auto">
          <a:xfrm>
            <a:off x="5838825" y="5208588"/>
            <a:ext cx="719138" cy="360362"/>
          </a:xfrm>
          <a:prstGeom prst="roundRect">
            <a:avLst>
              <a:gd name="adj" fmla="val 16667"/>
            </a:avLst>
          </a:prstGeom>
          <a:solidFill>
            <a:schemeClr val="bg1">
              <a:lumMod val="75000"/>
            </a:schemeClr>
          </a:solidFill>
          <a:ln w="9525">
            <a:solidFill>
              <a:schemeClr val="tx1"/>
            </a:solidFill>
            <a:round/>
            <a:headEnd/>
            <a:tailEnd/>
          </a:ln>
        </p:spPr>
        <p:txBody>
          <a:bodyPr/>
          <a:lstStyle/>
          <a:p>
            <a:pPr>
              <a:defRPr/>
            </a:pPr>
            <a:r>
              <a:rPr lang="en-US" altLang="ja-JP" sz="800" b="1" dirty="0">
                <a:solidFill>
                  <a:srgbClr val="000000"/>
                </a:solidFill>
                <a:latin typeface="Arial" pitchFamily="34" charset="0"/>
                <a:cs typeface="Arial" pitchFamily="34" charset="0"/>
              </a:rPr>
              <a:t>FR_K2</a:t>
            </a:r>
            <a:br>
              <a:rPr lang="en-US" altLang="ja-JP" sz="800" b="1" dirty="0">
                <a:solidFill>
                  <a:srgbClr val="000000"/>
                </a:solidFill>
                <a:latin typeface="Arial" pitchFamily="34" charset="0"/>
                <a:cs typeface="Arial" pitchFamily="34" charset="0"/>
              </a:rPr>
            </a:br>
            <a:r>
              <a:rPr lang="en-US" altLang="ja-JP" sz="800" b="1" dirty="0">
                <a:solidFill>
                  <a:srgbClr val="000000"/>
                </a:solidFill>
                <a:latin typeface="Arial" pitchFamily="34" charset="0"/>
                <a:cs typeface="Arial" pitchFamily="34" charset="0"/>
              </a:rPr>
              <a:t> SF</a:t>
            </a:r>
            <a:br>
              <a:rPr lang="en-US" altLang="ja-JP" sz="800" b="1" dirty="0">
                <a:solidFill>
                  <a:srgbClr val="000000"/>
                </a:solidFill>
                <a:latin typeface="Arial" pitchFamily="34" charset="0"/>
                <a:cs typeface="Arial" pitchFamily="34" charset="0"/>
              </a:rPr>
            </a:br>
            <a:endParaRPr lang="en-US" altLang="ja-JP" sz="800" b="1" dirty="0">
              <a:solidFill>
                <a:srgbClr val="000000"/>
              </a:solidFill>
              <a:latin typeface="Arial" pitchFamily="34" charset="0"/>
              <a:cs typeface="Arial" pitchFamily="34" charset="0"/>
            </a:endParaRPr>
          </a:p>
        </p:txBody>
      </p:sp>
      <p:sp>
        <p:nvSpPr>
          <p:cNvPr id="85054" name="Line 62"/>
          <p:cNvSpPr>
            <a:spLocks noChangeShapeType="1"/>
          </p:cNvSpPr>
          <p:nvPr/>
        </p:nvSpPr>
        <p:spPr bwMode="auto">
          <a:xfrm>
            <a:off x="2093913" y="2867025"/>
            <a:ext cx="144462" cy="0"/>
          </a:xfrm>
          <a:prstGeom prst="line">
            <a:avLst/>
          </a:prstGeom>
          <a:noFill/>
          <a:ln w="9525">
            <a:solidFill>
              <a:schemeClr val="bg1">
                <a:lumMod val="65000"/>
              </a:schemeClr>
            </a:solidFill>
            <a:round/>
            <a:headEnd/>
            <a:tailEnd type="stealth" w="med" len="med"/>
          </a:ln>
        </p:spPr>
        <p:txBody>
          <a:bodyPr/>
          <a:lstStyle/>
          <a:p>
            <a:pPr>
              <a:defRPr/>
            </a:pPr>
            <a:endParaRPr lang="ru-RU">
              <a:latin typeface="Arial" pitchFamily="34" charset="0"/>
              <a:cs typeface="+mn-cs"/>
            </a:endParaRPr>
          </a:p>
        </p:txBody>
      </p:sp>
      <p:sp>
        <p:nvSpPr>
          <p:cNvPr id="32810" name="AutoShape 63"/>
          <p:cNvSpPr>
            <a:spLocks noChangeArrowheads="1"/>
          </p:cNvSpPr>
          <p:nvPr/>
        </p:nvSpPr>
        <p:spPr bwMode="auto">
          <a:xfrm>
            <a:off x="4894263" y="5694363"/>
            <a:ext cx="720725" cy="360362"/>
          </a:xfrm>
          <a:prstGeom prst="roundRect">
            <a:avLst>
              <a:gd name="adj" fmla="val 16667"/>
            </a:avLst>
          </a:prstGeom>
          <a:solidFill>
            <a:srgbClr val="FFCC99"/>
          </a:solidFill>
          <a:ln w="9525">
            <a:solidFill>
              <a:schemeClr val="tx1"/>
            </a:solidFill>
            <a:round/>
            <a:headEnd/>
            <a:tailEnd/>
          </a:ln>
        </p:spPr>
        <p:txBody>
          <a:bodyPr/>
          <a:lstStyle/>
          <a:p>
            <a:pPr algn="ctr"/>
            <a:r>
              <a:rPr lang="en-US" altLang="ja-JP" sz="800" b="1">
                <a:solidFill>
                  <a:srgbClr val="000000"/>
                </a:solidFill>
              </a:rPr>
              <a:t>FR_K3</a:t>
            </a:r>
          </a:p>
          <a:p>
            <a:pPr algn="ctr"/>
            <a:r>
              <a:rPr lang="en-US" altLang="ja-JP" sz="800" b="1">
                <a:solidFill>
                  <a:srgbClr val="000000"/>
                </a:solidFill>
              </a:rPr>
              <a:t>(RUS)</a:t>
            </a:r>
          </a:p>
        </p:txBody>
      </p:sp>
      <p:sp>
        <p:nvSpPr>
          <p:cNvPr id="85056" name="AutoShape 64"/>
          <p:cNvSpPr>
            <a:spLocks noChangeArrowheads="1"/>
          </p:cNvSpPr>
          <p:nvPr/>
        </p:nvSpPr>
        <p:spPr bwMode="auto">
          <a:xfrm>
            <a:off x="5838825" y="5694363"/>
            <a:ext cx="719138" cy="360362"/>
          </a:xfrm>
          <a:prstGeom prst="roundRect">
            <a:avLst>
              <a:gd name="adj" fmla="val 16667"/>
            </a:avLst>
          </a:prstGeom>
          <a:solidFill>
            <a:schemeClr val="bg1">
              <a:lumMod val="75000"/>
            </a:schemeClr>
          </a:solidFill>
          <a:ln w="9525">
            <a:solidFill>
              <a:schemeClr val="tx1"/>
            </a:solidFill>
            <a:round/>
            <a:headEnd/>
            <a:tailEnd/>
          </a:ln>
        </p:spPr>
        <p:txBody>
          <a:bodyPr/>
          <a:lstStyle/>
          <a:p>
            <a:pPr>
              <a:defRPr/>
            </a:pPr>
            <a:r>
              <a:rPr lang="en-US" altLang="ja-JP" sz="800" b="1" dirty="0">
                <a:solidFill>
                  <a:srgbClr val="000000"/>
                </a:solidFill>
                <a:latin typeface="Arial" pitchFamily="34" charset="0"/>
                <a:cs typeface="Arial" pitchFamily="34" charset="0"/>
              </a:rPr>
              <a:t>FR_K3</a:t>
            </a:r>
            <a:br>
              <a:rPr lang="en-US" altLang="ja-JP" sz="800" b="1" dirty="0">
                <a:solidFill>
                  <a:srgbClr val="000000"/>
                </a:solidFill>
                <a:latin typeface="Arial" pitchFamily="34" charset="0"/>
                <a:cs typeface="Arial" pitchFamily="34" charset="0"/>
              </a:rPr>
            </a:br>
            <a:r>
              <a:rPr lang="en-US" altLang="ja-JP" sz="800" b="1" dirty="0">
                <a:solidFill>
                  <a:srgbClr val="000000"/>
                </a:solidFill>
                <a:latin typeface="Arial" pitchFamily="34" charset="0"/>
                <a:cs typeface="Arial" pitchFamily="34" charset="0"/>
              </a:rPr>
              <a:t> SF</a:t>
            </a:r>
            <a:br>
              <a:rPr lang="en-US" altLang="ja-JP" sz="800" b="1" dirty="0">
                <a:solidFill>
                  <a:srgbClr val="000000"/>
                </a:solidFill>
                <a:latin typeface="Arial" pitchFamily="34" charset="0"/>
                <a:cs typeface="Arial" pitchFamily="34" charset="0"/>
              </a:rPr>
            </a:br>
            <a:endParaRPr lang="en-US" altLang="ja-JP" sz="800" b="1" dirty="0">
              <a:solidFill>
                <a:srgbClr val="000000"/>
              </a:solidFill>
              <a:latin typeface="Arial" pitchFamily="34" charset="0"/>
              <a:cs typeface="Arial" pitchFamily="34" charset="0"/>
            </a:endParaRPr>
          </a:p>
        </p:txBody>
      </p:sp>
      <p:sp>
        <p:nvSpPr>
          <p:cNvPr id="85057" name="Line 65"/>
          <p:cNvSpPr>
            <a:spLocks noChangeShapeType="1"/>
          </p:cNvSpPr>
          <p:nvPr/>
        </p:nvSpPr>
        <p:spPr bwMode="auto">
          <a:xfrm>
            <a:off x="4678363" y="5891213"/>
            <a:ext cx="215900" cy="0"/>
          </a:xfrm>
          <a:prstGeom prst="line">
            <a:avLst/>
          </a:prstGeom>
          <a:noFill/>
          <a:ln w="9525">
            <a:solidFill>
              <a:schemeClr val="bg1">
                <a:lumMod val="65000"/>
              </a:schemeClr>
            </a:solidFill>
            <a:round/>
            <a:headEnd/>
            <a:tailEnd type="stealth" w="med" len="med"/>
          </a:ln>
        </p:spPr>
        <p:txBody>
          <a:bodyPr/>
          <a:lstStyle/>
          <a:p>
            <a:pPr>
              <a:defRPr/>
            </a:pPr>
            <a:endParaRPr lang="ru-RU">
              <a:latin typeface="Arial" pitchFamily="34" charset="0"/>
              <a:cs typeface="+mn-cs"/>
            </a:endParaRPr>
          </a:p>
        </p:txBody>
      </p:sp>
      <p:sp>
        <p:nvSpPr>
          <p:cNvPr id="85058" name="Line 66"/>
          <p:cNvSpPr>
            <a:spLocks noChangeShapeType="1"/>
          </p:cNvSpPr>
          <p:nvPr/>
        </p:nvSpPr>
        <p:spPr bwMode="auto">
          <a:xfrm>
            <a:off x="4686300" y="4362450"/>
            <a:ext cx="0" cy="1511300"/>
          </a:xfrm>
          <a:prstGeom prst="line">
            <a:avLst/>
          </a:prstGeom>
          <a:noFill/>
          <a:ln w="9525">
            <a:solidFill>
              <a:schemeClr val="bg1">
                <a:lumMod val="65000"/>
              </a:schemeClr>
            </a:solidFill>
            <a:round/>
            <a:headEnd/>
            <a:tailEnd/>
          </a:ln>
          <a:effectLst/>
        </p:spPr>
        <p:txBody>
          <a:bodyPr/>
          <a:lstStyle/>
          <a:p>
            <a:pPr>
              <a:defRPr/>
            </a:pPr>
            <a:endParaRPr lang="ru-RU">
              <a:latin typeface="Arial" pitchFamily="34" charset="0"/>
              <a:cs typeface="+mn-cs"/>
            </a:endParaRPr>
          </a:p>
        </p:txBody>
      </p:sp>
      <p:sp>
        <p:nvSpPr>
          <p:cNvPr id="85059" name="Line 67"/>
          <p:cNvSpPr>
            <a:spLocks noChangeShapeType="1"/>
          </p:cNvSpPr>
          <p:nvPr/>
        </p:nvSpPr>
        <p:spPr bwMode="auto">
          <a:xfrm>
            <a:off x="4570413" y="5138738"/>
            <a:ext cx="107950" cy="0"/>
          </a:xfrm>
          <a:prstGeom prst="line">
            <a:avLst/>
          </a:prstGeom>
          <a:noFill/>
          <a:ln w="9525">
            <a:solidFill>
              <a:schemeClr val="bg1">
                <a:lumMod val="65000"/>
              </a:schemeClr>
            </a:solidFill>
            <a:round/>
            <a:headEnd/>
            <a:tailEnd/>
          </a:ln>
          <a:effectLst/>
        </p:spPr>
        <p:txBody>
          <a:bodyPr/>
          <a:lstStyle/>
          <a:p>
            <a:pPr>
              <a:defRPr/>
            </a:pPr>
            <a:endParaRPr lang="ru-RU">
              <a:latin typeface="Arial" pitchFamily="34" charset="0"/>
              <a:cs typeface="+mn-cs"/>
            </a:endParaRPr>
          </a:p>
        </p:txBody>
      </p:sp>
      <p:sp>
        <p:nvSpPr>
          <p:cNvPr id="85060" name="Line 68"/>
          <p:cNvSpPr>
            <a:spLocks noChangeShapeType="1"/>
          </p:cNvSpPr>
          <p:nvPr/>
        </p:nvSpPr>
        <p:spPr bwMode="auto">
          <a:xfrm flipH="1">
            <a:off x="6557963" y="5891213"/>
            <a:ext cx="431800" cy="0"/>
          </a:xfrm>
          <a:prstGeom prst="line">
            <a:avLst/>
          </a:prstGeom>
          <a:noFill/>
          <a:ln w="9525">
            <a:solidFill>
              <a:schemeClr val="bg1">
                <a:lumMod val="65000"/>
              </a:schemeClr>
            </a:solidFill>
            <a:round/>
            <a:headEnd/>
            <a:tailEnd/>
          </a:ln>
          <a:effectLst/>
        </p:spPr>
        <p:txBody>
          <a:bodyPr/>
          <a:lstStyle/>
          <a:p>
            <a:pPr>
              <a:defRPr/>
            </a:pPr>
            <a:endParaRPr lang="ru-RU">
              <a:latin typeface="Arial" pitchFamily="34" charset="0"/>
              <a:cs typeface="+mn-cs"/>
            </a:endParaRPr>
          </a:p>
        </p:txBody>
      </p:sp>
      <p:sp>
        <p:nvSpPr>
          <p:cNvPr id="85061" name="Line 69"/>
          <p:cNvSpPr>
            <a:spLocks noChangeShapeType="1"/>
          </p:cNvSpPr>
          <p:nvPr/>
        </p:nvSpPr>
        <p:spPr bwMode="auto">
          <a:xfrm flipH="1">
            <a:off x="6989763" y="4362450"/>
            <a:ext cx="7937" cy="1511300"/>
          </a:xfrm>
          <a:prstGeom prst="line">
            <a:avLst/>
          </a:prstGeom>
          <a:noFill/>
          <a:ln w="9525">
            <a:solidFill>
              <a:schemeClr val="bg1">
                <a:lumMod val="65000"/>
              </a:schemeClr>
            </a:solidFill>
            <a:round/>
            <a:headEnd/>
            <a:tailEnd/>
          </a:ln>
          <a:effectLst/>
        </p:spPr>
        <p:txBody>
          <a:bodyPr/>
          <a:lstStyle/>
          <a:p>
            <a:pPr>
              <a:defRPr/>
            </a:pPr>
            <a:endParaRPr lang="ru-RU">
              <a:latin typeface="Arial" pitchFamily="34" charset="0"/>
              <a:cs typeface="+mn-cs"/>
            </a:endParaRPr>
          </a:p>
        </p:txBody>
      </p:sp>
      <p:sp>
        <p:nvSpPr>
          <p:cNvPr id="85062" name="Line 70"/>
          <p:cNvSpPr>
            <a:spLocks noChangeShapeType="1"/>
          </p:cNvSpPr>
          <p:nvPr/>
        </p:nvSpPr>
        <p:spPr bwMode="auto">
          <a:xfrm>
            <a:off x="5621338" y="5891213"/>
            <a:ext cx="215900" cy="0"/>
          </a:xfrm>
          <a:prstGeom prst="line">
            <a:avLst/>
          </a:prstGeom>
          <a:noFill/>
          <a:ln w="9525">
            <a:solidFill>
              <a:schemeClr val="bg1">
                <a:lumMod val="65000"/>
              </a:schemeClr>
            </a:solidFill>
            <a:round/>
            <a:headEnd/>
            <a:tailEnd type="stealth" w="med" len="med"/>
          </a:ln>
        </p:spPr>
        <p:txBody>
          <a:bodyPr/>
          <a:lstStyle/>
          <a:p>
            <a:pPr>
              <a:defRPr/>
            </a:pPr>
            <a:endParaRPr lang="ru-RU">
              <a:latin typeface="Arial" pitchFamily="34" charset="0"/>
              <a:cs typeface="+mn-cs"/>
            </a:endParaRPr>
          </a:p>
        </p:txBody>
      </p:sp>
      <p:sp>
        <p:nvSpPr>
          <p:cNvPr id="75" name="Line 15"/>
          <p:cNvSpPr>
            <a:spLocks noChangeShapeType="1"/>
          </p:cNvSpPr>
          <p:nvPr/>
        </p:nvSpPr>
        <p:spPr bwMode="auto">
          <a:xfrm>
            <a:off x="4678363" y="3517900"/>
            <a:ext cx="209550" cy="0"/>
          </a:xfrm>
          <a:prstGeom prst="line">
            <a:avLst/>
          </a:prstGeom>
          <a:noFill/>
          <a:ln w="9525">
            <a:solidFill>
              <a:schemeClr val="bg1">
                <a:lumMod val="65000"/>
              </a:schemeClr>
            </a:solidFill>
            <a:round/>
            <a:headEnd/>
            <a:tailEnd type="stealth" w="med" len="med"/>
          </a:ln>
        </p:spPr>
        <p:txBody>
          <a:bodyPr/>
          <a:lstStyle/>
          <a:p>
            <a:pPr>
              <a:defRPr/>
            </a:pPr>
            <a:endParaRPr lang="ru-RU">
              <a:latin typeface="Arial" pitchFamily="34" charset="0"/>
              <a:cs typeface="+mn-cs"/>
            </a:endParaRPr>
          </a:p>
        </p:txBody>
      </p:sp>
      <p:sp>
        <p:nvSpPr>
          <p:cNvPr id="76" name="Line 15"/>
          <p:cNvSpPr>
            <a:spLocks noChangeShapeType="1"/>
          </p:cNvSpPr>
          <p:nvPr/>
        </p:nvSpPr>
        <p:spPr bwMode="auto">
          <a:xfrm>
            <a:off x="5621338" y="2509838"/>
            <a:ext cx="209550" cy="0"/>
          </a:xfrm>
          <a:prstGeom prst="line">
            <a:avLst/>
          </a:prstGeom>
          <a:noFill/>
          <a:ln w="9525">
            <a:solidFill>
              <a:schemeClr val="bg1">
                <a:lumMod val="65000"/>
              </a:schemeClr>
            </a:solidFill>
            <a:round/>
            <a:headEnd/>
            <a:tailEnd type="stealth" w="med" len="med"/>
          </a:ln>
        </p:spPr>
        <p:txBody>
          <a:bodyPr/>
          <a:lstStyle/>
          <a:p>
            <a:pPr>
              <a:defRPr/>
            </a:pPr>
            <a:endParaRPr lang="ru-RU">
              <a:latin typeface="Arial" pitchFamily="34" charset="0"/>
              <a:cs typeface="+mn-cs"/>
            </a:endParaRPr>
          </a:p>
        </p:txBody>
      </p:sp>
      <p:sp>
        <p:nvSpPr>
          <p:cNvPr id="32820" name="Line 15"/>
          <p:cNvSpPr>
            <a:spLocks noChangeShapeType="1"/>
          </p:cNvSpPr>
          <p:nvPr/>
        </p:nvSpPr>
        <p:spPr bwMode="auto">
          <a:xfrm rot="-1800000">
            <a:off x="5586413" y="4135438"/>
            <a:ext cx="207962" cy="0"/>
          </a:xfrm>
          <a:prstGeom prst="line">
            <a:avLst/>
          </a:prstGeom>
          <a:noFill/>
          <a:ln w="9525">
            <a:solidFill>
              <a:srgbClr val="0070C0"/>
            </a:solidFill>
            <a:round/>
            <a:headEnd/>
            <a:tailEnd type="stealth" w="med" len="med"/>
          </a:ln>
        </p:spPr>
        <p:txBody>
          <a:bodyPr/>
          <a:lstStyle/>
          <a:p>
            <a:endParaRPr lang="ru-RU"/>
          </a:p>
        </p:txBody>
      </p:sp>
      <p:sp>
        <p:nvSpPr>
          <p:cNvPr id="32821" name="Line 15"/>
          <p:cNvSpPr>
            <a:spLocks noChangeShapeType="1"/>
          </p:cNvSpPr>
          <p:nvPr/>
        </p:nvSpPr>
        <p:spPr bwMode="auto">
          <a:xfrm rot="-1800000">
            <a:off x="5586413" y="4640263"/>
            <a:ext cx="207962" cy="0"/>
          </a:xfrm>
          <a:prstGeom prst="line">
            <a:avLst/>
          </a:prstGeom>
          <a:noFill/>
          <a:ln w="9525">
            <a:solidFill>
              <a:srgbClr val="0070C0"/>
            </a:solidFill>
            <a:round/>
            <a:headEnd/>
            <a:tailEnd type="stealth" w="med" len="med"/>
          </a:ln>
        </p:spPr>
        <p:txBody>
          <a:bodyPr/>
          <a:lstStyle/>
          <a:p>
            <a:endParaRPr lang="ru-RU"/>
          </a:p>
        </p:txBody>
      </p:sp>
      <p:sp>
        <p:nvSpPr>
          <p:cNvPr id="32822" name="Line 15"/>
          <p:cNvSpPr>
            <a:spLocks noChangeShapeType="1"/>
          </p:cNvSpPr>
          <p:nvPr/>
        </p:nvSpPr>
        <p:spPr bwMode="auto">
          <a:xfrm rot="-1800000">
            <a:off x="5586413" y="5143500"/>
            <a:ext cx="207962" cy="0"/>
          </a:xfrm>
          <a:prstGeom prst="line">
            <a:avLst/>
          </a:prstGeom>
          <a:noFill/>
          <a:ln w="9525">
            <a:solidFill>
              <a:srgbClr val="0070C0"/>
            </a:solidFill>
            <a:round/>
            <a:headEnd/>
            <a:tailEnd type="stealth" w="med" len="med"/>
          </a:ln>
        </p:spPr>
        <p:txBody>
          <a:bodyPr/>
          <a:lstStyle/>
          <a:p>
            <a:endParaRPr lang="ru-RU"/>
          </a:p>
        </p:txBody>
      </p:sp>
      <p:sp>
        <p:nvSpPr>
          <p:cNvPr id="32823" name="Line 15"/>
          <p:cNvSpPr>
            <a:spLocks noChangeShapeType="1"/>
          </p:cNvSpPr>
          <p:nvPr/>
        </p:nvSpPr>
        <p:spPr bwMode="auto">
          <a:xfrm rot="-1800000">
            <a:off x="5586413" y="5648325"/>
            <a:ext cx="207962" cy="0"/>
          </a:xfrm>
          <a:prstGeom prst="line">
            <a:avLst/>
          </a:prstGeom>
          <a:noFill/>
          <a:ln w="9525">
            <a:solidFill>
              <a:srgbClr val="0070C0"/>
            </a:solidFill>
            <a:round/>
            <a:headEnd/>
            <a:tailEnd type="stealth" w="med" len="med"/>
          </a:ln>
        </p:spPr>
        <p:txBody>
          <a:bodyPr/>
          <a:lstStyle/>
          <a:p>
            <a:endParaRPr lang="ru-RU"/>
          </a:p>
        </p:txBody>
      </p:sp>
      <p:sp>
        <p:nvSpPr>
          <p:cNvPr id="32824" name="Text Box 31"/>
          <p:cNvSpPr txBox="1">
            <a:spLocks noChangeArrowheads="1"/>
          </p:cNvSpPr>
          <p:nvPr/>
        </p:nvSpPr>
        <p:spPr bwMode="auto">
          <a:xfrm>
            <a:off x="5622925" y="3930650"/>
            <a:ext cx="260350" cy="246063"/>
          </a:xfrm>
          <a:prstGeom prst="rect">
            <a:avLst/>
          </a:prstGeom>
          <a:noFill/>
          <a:ln w="9525">
            <a:noFill/>
            <a:miter lim="800000"/>
            <a:headEnd/>
            <a:tailEnd/>
          </a:ln>
        </p:spPr>
        <p:txBody>
          <a:bodyPr wrap="none">
            <a:spAutoFit/>
          </a:bodyPr>
          <a:lstStyle/>
          <a:p>
            <a:r>
              <a:rPr lang="en-US" sz="1000">
                <a:solidFill>
                  <a:srgbClr val="0070C0"/>
                </a:solidFill>
              </a:rPr>
              <a:t>~</a:t>
            </a:r>
            <a:endParaRPr lang="ru-RU" sz="1000">
              <a:solidFill>
                <a:srgbClr val="0070C0"/>
              </a:solidFill>
            </a:endParaRPr>
          </a:p>
        </p:txBody>
      </p:sp>
      <p:sp>
        <p:nvSpPr>
          <p:cNvPr id="32825" name="Text Box 31"/>
          <p:cNvSpPr txBox="1">
            <a:spLocks noChangeArrowheads="1"/>
          </p:cNvSpPr>
          <p:nvPr/>
        </p:nvSpPr>
        <p:spPr bwMode="auto">
          <a:xfrm>
            <a:off x="5657850" y="4422775"/>
            <a:ext cx="260350" cy="246063"/>
          </a:xfrm>
          <a:prstGeom prst="rect">
            <a:avLst/>
          </a:prstGeom>
          <a:noFill/>
          <a:ln w="9525">
            <a:noFill/>
            <a:miter lim="800000"/>
            <a:headEnd/>
            <a:tailEnd/>
          </a:ln>
        </p:spPr>
        <p:txBody>
          <a:bodyPr wrap="none">
            <a:spAutoFit/>
          </a:bodyPr>
          <a:lstStyle/>
          <a:p>
            <a:r>
              <a:rPr lang="en-US" sz="1000">
                <a:solidFill>
                  <a:srgbClr val="0070C0"/>
                </a:solidFill>
              </a:rPr>
              <a:t>~</a:t>
            </a:r>
            <a:endParaRPr lang="ru-RU" sz="1000">
              <a:solidFill>
                <a:srgbClr val="0070C0"/>
              </a:solidFill>
            </a:endParaRPr>
          </a:p>
        </p:txBody>
      </p:sp>
      <p:sp>
        <p:nvSpPr>
          <p:cNvPr id="32826" name="Text Box 31"/>
          <p:cNvSpPr txBox="1">
            <a:spLocks noChangeArrowheads="1"/>
          </p:cNvSpPr>
          <p:nvPr/>
        </p:nvSpPr>
        <p:spPr bwMode="auto">
          <a:xfrm>
            <a:off x="5657850" y="4927600"/>
            <a:ext cx="260350" cy="246063"/>
          </a:xfrm>
          <a:prstGeom prst="rect">
            <a:avLst/>
          </a:prstGeom>
          <a:noFill/>
          <a:ln w="9525">
            <a:noFill/>
            <a:miter lim="800000"/>
            <a:headEnd/>
            <a:tailEnd/>
          </a:ln>
        </p:spPr>
        <p:txBody>
          <a:bodyPr wrap="none">
            <a:spAutoFit/>
          </a:bodyPr>
          <a:lstStyle/>
          <a:p>
            <a:r>
              <a:rPr lang="en-US" sz="1000">
                <a:solidFill>
                  <a:srgbClr val="0070C0"/>
                </a:solidFill>
              </a:rPr>
              <a:t>~</a:t>
            </a:r>
            <a:endParaRPr lang="ru-RU" sz="1000">
              <a:solidFill>
                <a:srgbClr val="0070C0"/>
              </a:solidFill>
            </a:endParaRPr>
          </a:p>
        </p:txBody>
      </p:sp>
      <p:sp>
        <p:nvSpPr>
          <p:cNvPr id="32827" name="Text Box 31"/>
          <p:cNvSpPr txBox="1">
            <a:spLocks noChangeArrowheads="1"/>
          </p:cNvSpPr>
          <p:nvPr/>
        </p:nvSpPr>
        <p:spPr bwMode="auto">
          <a:xfrm>
            <a:off x="5657850" y="5430838"/>
            <a:ext cx="260350" cy="246062"/>
          </a:xfrm>
          <a:prstGeom prst="rect">
            <a:avLst/>
          </a:prstGeom>
          <a:noFill/>
          <a:ln w="9525">
            <a:noFill/>
            <a:miter lim="800000"/>
            <a:headEnd/>
            <a:tailEnd/>
          </a:ln>
        </p:spPr>
        <p:txBody>
          <a:bodyPr wrap="none">
            <a:spAutoFit/>
          </a:bodyPr>
          <a:lstStyle/>
          <a:p>
            <a:r>
              <a:rPr lang="en-US" sz="1000">
                <a:solidFill>
                  <a:srgbClr val="0070C0"/>
                </a:solidFill>
              </a:rPr>
              <a:t>~</a:t>
            </a:r>
            <a:endParaRPr lang="ru-RU" sz="1000">
              <a:solidFill>
                <a:srgbClr val="0070C0"/>
              </a:solidFill>
            </a:endParaRPr>
          </a:p>
        </p:txBody>
      </p:sp>
      <p:sp>
        <p:nvSpPr>
          <p:cNvPr id="32828" name="Rectangle 82"/>
          <p:cNvSpPr>
            <a:spLocks noChangeArrowheads="1"/>
          </p:cNvSpPr>
          <p:nvPr/>
        </p:nvSpPr>
        <p:spPr bwMode="auto">
          <a:xfrm>
            <a:off x="4718050" y="1322388"/>
            <a:ext cx="1090613" cy="304800"/>
          </a:xfrm>
          <a:prstGeom prst="rect">
            <a:avLst/>
          </a:prstGeom>
          <a:noFill/>
          <a:ln w="9525">
            <a:noFill/>
            <a:miter lim="800000"/>
            <a:headEnd/>
            <a:tailEnd/>
          </a:ln>
        </p:spPr>
        <p:txBody>
          <a:bodyPr wrap="none">
            <a:spAutoFit/>
          </a:bodyPr>
          <a:lstStyle/>
          <a:p>
            <a:r>
              <a:rPr lang="ru-RU" sz="1400" b="1"/>
              <a:t>Secondary</a:t>
            </a:r>
          </a:p>
        </p:txBody>
      </p:sp>
      <p:sp>
        <p:nvSpPr>
          <p:cNvPr id="32829" name="Rectangle 83"/>
          <p:cNvSpPr>
            <a:spLocks noChangeArrowheads="1"/>
          </p:cNvSpPr>
          <p:nvPr/>
        </p:nvSpPr>
        <p:spPr bwMode="auto">
          <a:xfrm>
            <a:off x="5835650" y="1322388"/>
            <a:ext cx="1041400" cy="304800"/>
          </a:xfrm>
          <a:prstGeom prst="rect">
            <a:avLst/>
          </a:prstGeom>
          <a:noFill/>
          <a:ln w="9525">
            <a:noFill/>
            <a:miter lim="800000"/>
            <a:headEnd/>
            <a:tailEnd/>
          </a:ln>
        </p:spPr>
        <p:txBody>
          <a:bodyPr wrap="none">
            <a:spAutoFit/>
          </a:bodyPr>
          <a:lstStyle/>
          <a:p>
            <a:r>
              <a:rPr lang="ru-RU" sz="1400" b="1"/>
              <a:t>Back_End</a:t>
            </a:r>
          </a:p>
        </p:txBody>
      </p:sp>
      <p:sp>
        <p:nvSpPr>
          <p:cNvPr id="32830" name="Rectangle 84"/>
          <p:cNvSpPr>
            <a:spLocks noChangeArrowheads="1"/>
          </p:cNvSpPr>
          <p:nvPr/>
        </p:nvSpPr>
        <p:spPr bwMode="auto">
          <a:xfrm>
            <a:off x="2309813" y="1338263"/>
            <a:ext cx="1069975" cy="304800"/>
          </a:xfrm>
          <a:prstGeom prst="rect">
            <a:avLst/>
          </a:prstGeom>
          <a:noFill/>
          <a:ln w="9525">
            <a:noFill/>
            <a:miter lim="800000"/>
            <a:headEnd/>
            <a:tailEnd/>
          </a:ln>
        </p:spPr>
        <p:txBody>
          <a:bodyPr wrap="none">
            <a:spAutoFit/>
          </a:bodyPr>
          <a:lstStyle/>
          <a:p>
            <a:r>
              <a:rPr lang="ru-RU" sz="1400" b="1"/>
              <a:t>Front_End</a:t>
            </a:r>
          </a:p>
        </p:txBody>
      </p:sp>
      <p:sp>
        <p:nvSpPr>
          <p:cNvPr id="32831" name="Rectangle 86"/>
          <p:cNvSpPr>
            <a:spLocks noChangeArrowheads="1"/>
          </p:cNvSpPr>
          <p:nvPr/>
        </p:nvSpPr>
        <p:spPr bwMode="auto">
          <a:xfrm>
            <a:off x="546100" y="1338263"/>
            <a:ext cx="1090613" cy="304800"/>
          </a:xfrm>
          <a:prstGeom prst="rect">
            <a:avLst/>
          </a:prstGeom>
          <a:noFill/>
          <a:ln w="9525">
            <a:noFill/>
            <a:miter lim="800000"/>
            <a:headEnd/>
            <a:tailEnd/>
          </a:ln>
        </p:spPr>
        <p:txBody>
          <a:bodyPr wrap="none">
            <a:spAutoFit/>
          </a:bodyPr>
          <a:lstStyle/>
          <a:p>
            <a:r>
              <a:rPr lang="en-US" sz="1400" b="1"/>
              <a:t>Resources</a:t>
            </a:r>
            <a:endParaRPr lang="ru-RU" sz="1400" b="1"/>
          </a:p>
        </p:txBody>
      </p:sp>
      <p:sp>
        <p:nvSpPr>
          <p:cNvPr id="32832" name="Rectangle 87"/>
          <p:cNvSpPr>
            <a:spLocks noChangeArrowheads="1"/>
          </p:cNvSpPr>
          <p:nvPr/>
        </p:nvSpPr>
        <p:spPr bwMode="auto">
          <a:xfrm>
            <a:off x="546100" y="2490788"/>
            <a:ext cx="696913" cy="304800"/>
          </a:xfrm>
          <a:prstGeom prst="rect">
            <a:avLst/>
          </a:prstGeom>
          <a:noFill/>
          <a:ln w="9525">
            <a:noFill/>
            <a:miter lim="800000"/>
            <a:headEnd/>
            <a:tailEnd/>
          </a:ln>
        </p:spPr>
        <p:txBody>
          <a:bodyPr wrap="none">
            <a:spAutoFit/>
          </a:bodyPr>
          <a:lstStyle/>
          <a:p>
            <a:r>
              <a:rPr lang="en-US" sz="1400" b="1"/>
              <a:t>Nat. U</a:t>
            </a:r>
            <a:endParaRPr lang="ru-RU" sz="1400" b="1"/>
          </a:p>
        </p:txBody>
      </p:sp>
      <p:sp>
        <p:nvSpPr>
          <p:cNvPr id="73" name="Line 17"/>
          <p:cNvSpPr>
            <a:spLocks noChangeShapeType="1"/>
          </p:cNvSpPr>
          <p:nvPr/>
        </p:nvSpPr>
        <p:spPr bwMode="auto">
          <a:xfrm>
            <a:off x="725488" y="2851150"/>
            <a:ext cx="647700" cy="0"/>
          </a:xfrm>
          <a:prstGeom prst="line">
            <a:avLst/>
          </a:prstGeom>
          <a:noFill/>
          <a:ln w="9525">
            <a:solidFill>
              <a:schemeClr val="accent1">
                <a:lumMod val="50000"/>
              </a:schemeClr>
            </a:solidFill>
            <a:round/>
            <a:headEnd/>
            <a:tailEnd type="stealth" w="med" len="med"/>
          </a:ln>
        </p:spPr>
        <p:txBody>
          <a:bodyPr/>
          <a:lstStyle/>
          <a:p>
            <a:pPr>
              <a:defRPr/>
            </a:pPr>
            <a:endParaRPr lang="ru-RU">
              <a:latin typeface="Arial" pitchFamily="34" charset="0"/>
              <a:cs typeface="+mn-cs"/>
            </a:endParaRPr>
          </a:p>
        </p:txBody>
      </p:sp>
      <p:sp>
        <p:nvSpPr>
          <p:cNvPr id="32834" name="Line 89"/>
          <p:cNvSpPr>
            <a:spLocks noChangeShapeType="1"/>
          </p:cNvSpPr>
          <p:nvPr/>
        </p:nvSpPr>
        <p:spPr bwMode="auto">
          <a:xfrm>
            <a:off x="1338263" y="1627188"/>
            <a:ext cx="0" cy="5041900"/>
          </a:xfrm>
          <a:prstGeom prst="line">
            <a:avLst/>
          </a:prstGeom>
          <a:noFill/>
          <a:ln w="19050">
            <a:solidFill>
              <a:srgbClr val="FF6600"/>
            </a:solidFill>
            <a:prstDash val="dash"/>
            <a:round/>
            <a:headEnd/>
            <a:tailEnd/>
          </a:ln>
        </p:spPr>
        <p:txBody>
          <a:bodyPr/>
          <a:lstStyle/>
          <a:p>
            <a:endParaRPr lang="ru-RU"/>
          </a:p>
        </p:txBody>
      </p:sp>
      <p:sp>
        <p:nvSpPr>
          <p:cNvPr id="32835" name="Line 90"/>
          <p:cNvSpPr>
            <a:spLocks noChangeShapeType="1"/>
          </p:cNvSpPr>
          <p:nvPr/>
        </p:nvSpPr>
        <p:spPr bwMode="auto">
          <a:xfrm flipH="1">
            <a:off x="4779963" y="1603375"/>
            <a:ext cx="3175" cy="4992688"/>
          </a:xfrm>
          <a:prstGeom prst="line">
            <a:avLst/>
          </a:prstGeom>
          <a:noFill/>
          <a:ln w="19050">
            <a:solidFill>
              <a:srgbClr val="FF6600"/>
            </a:solidFill>
            <a:prstDash val="dash"/>
            <a:round/>
            <a:headEnd/>
            <a:tailEnd/>
          </a:ln>
        </p:spPr>
        <p:txBody>
          <a:bodyPr/>
          <a:lstStyle/>
          <a:p>
            <a:endParaRPr lang="ru-RU"/>
          </a:p>
        </p:txBody>
      </p:sp>
      <p:sp>
        <p:nvSpPr>
          <p:cNvPr id="32836" name="Line 91"/>
          <p:cNvSpPr>
            <a:spLocks noChangeShapeType="1"/>
          </p:cNvSpPr>
          <p:nvPr/>
        </p:nvSpPr>
        <p:spPr bwMode="auto">
          <a:xfrm>
            <a:off x="5765800" y="1625600"/>
            <a:ext cx="0" cy="5041900"/>
          </a:xfrm>
          <a:prstGeom prst="line">
            <a:avLst/>
          </a:prstGeom>
          <a:noFill/>
          <a:ln w="19050">
            <a:solidFill>
              <a:srgbClr val="FF6600"/>
            </a:solidFill>
            <a:prstDash val="dash"/>
            <a:round/>
            <a:headEnd/>
            <a:tailEnd/>
          </a:ln>
        </p:spPr>
        <p:txBody>
          <a:bodyPr/>
          <a:lstStyle/>
          <a:p>
            <a:endParaRPr lang="ru-RU"/>
          </a:p>
        </p:txBody>
      </p:sp>
      <p:sp>
        <p:nvSpPr>
          <p:cNvPr id="2" name="Rectangle 4"/>
          <p:cNvSpPr>
            <a:spLocks noChangeArrowheads="1"/>
          </p:cNvSpPr>
          <p:nvPr/>
        </p:nvSpPr>
        <p:spPr bwMode="auto">
          <a:xfrm>
            <a:off x="503238" y="9525"/>
            <a:ext cx="8229600" cy="1143000"/>
          </a:xfrm>
          <a:prstGeom prst="rect">
            <a:avLst/>
          </a:prstGeom>
          <a:noFill/>
          <a:ln w="9525">
            <a:noFill/>
            <a:miter lim="800000"/>
            <a:headEnd/>
            <a:tailEnd/>
          </a:ln>
          <a:extLst/>
        </p:spPr>
        <p:txBody>
          <a:bodyPr anchor="ctr"/>
          <a:lstStyle/>
          <a:p>
            <a:pPr algn="ctr">
              <a:defRPr/>
            </a:pPr>
            <a:r>
              <a:rPr lang="en-US" sz="4400" dirty="0">
                <a:solidFill>
                  <a:srgbClr val="0070C0"/>
                </a:solidFill>
                <a:latin typeface="Britannic Bold" panose="020B0903060703020204" pitchFamily="34" charset="0"/>
                <a:ea typeface="+mj-ea"/>
                <a:cs typeface="+mj-cs"/>
              </a:rPr>
              <a:t> Nuclear Energy System /Energy Chain</a:t>
            </a:r>
            <a:endParaRPr lang="ru-RU" sz="4400" dirty="0">
              <a:solidFill>
                <a:srgbClr val="0070C0"/>
              </a:solidFill>
              <a:latin typeface="Britannic Bold" panose="020B0903060703020204" pitchFamily="34" charset="0"/>
              <a:ea typeface="+mj-ea"/>
              <a:cs typeface="+mj-cs"/>
            </a:endParaRPr>
          </a:p>
        </p:txBody>
      </p:sp>
      <p:sp>
        <p:nvSpPr>
          <p:cNvPr id="32838" name="Line 94"/>
          <p:cNvSpPr>
            <a:spLocks noChangeShapeType="1"/>
          </p:cNvSpPr>
          <p:nvPr/>
        </p:nvSpPr>
        <p:spPr bwMode="auto">
          <a:xfrm>
            <a:off x="546100" y="1265238"/>
            <a:ext cx="6443663" cy="0"/>
          </a:xfrm>
          <a:prstGeom prst="line">
            <a:avLst/>
          </a:prstGeom>
          <a:noFill/>
          <a:ln w="28575">
            <a:solidFill>
              <a:schemeClr val="bg1"/>
            </a:solidFill>
            <a:round/>
            <a:headEnd/>
            <a:tailEnd/>
          </a:ln>
        </p:spPr>
        <p:txBody>
          <a:bodyPr/>
          <a:lstStyle/>
          <a:p>
            <a:endParaRPr lang="ru-RU"/>
          </a:p>
        </p:txBody>
      </p:sp>
      <p:sp>
        <p:nvSpPr>
          <p:cNvPr id="83" name="AutoShape 12"/>
          <p:cNvSpPr>
            <a:spLocks noChangeArrowheads="1"/>
          </p:cNvSpPr>
          <p:nvPr/>
        </p:nvSpPr>
        <p:spPr bwMode="auto">
          <a:xfrm>
            <a:off x="5821363" y="2838450"/>
            <a:ext cx="838200" cy="447675"/>
          </a:xfrm>
          <a:prstGeom prst="roundRect">
            <a:avLst>
              <a:gd name="adj" fmla="val 16667"/>
            </a:avLst>
          </a:prstGeom>
          <a:solidFill>
            <a:schemeClr val="bg1">
              <a:lumMod val="75000"/>
            </a:schemeClr>
          </a:solidFill>
          <a:ln w="9525">
            <a:solidFill>
              <a:schemeClr val="tx1"/>
            </a:solidFill>
            <a:round/>
            <a:headEnd/>
            <a:tailEnd/>
          </a:ln>
        </p:spPr>
        <p:txBody>
          <a:bodyPr/>
          <a:lstStyle/>
          <a:p>
            <a:r>
              <a:rPr lang="en-US" altLang="ja-JP" sz="800" b="1"/>
              <a:t>AVVER SF </a:t>
            </a:r>
          </a:p>
          <a:p>
            <a:r>
              <a:rPr lang="en-US" altLang="ja-JP" sz="800" b="1"/>
              <a:t>(Country 1,2) </a:t>
            </a:r>
            <a:br>
              <a:rPr lang="en-US" altLang="ja-JP" sz="800" b="1"/>
            </a:br>
            <a:endParaRPr lang="en-US" altLang="ja-JP" sz="800" b="1"/>
          </a:p>
        </p:txBody>
      </p:sp>
      <p:sp>
        <p:nvSpPr>
          <p:cNvPr id="85" name="AutoShape 27"/>
          <p:cNvSpPr>
            <a:spLocks noChangeArrowheads="1"/>
          </p:cNvSpPr>
          <p:nvPr/>
        </p:nvSpPr>
        <p:spPr bwMode="auto">
          <a:xfrm>
            <a:off x="4903788" y="2838450"/>
            <a:ext cx="720725" cy="447675"/>
          </a:xfrm>
          <a:prstGeom prst="roundRect">
            <a:avLst>
              <a:gd name="adj" fmla="val 16667"/>
            </a:avLst>
          </a:prstGeom>
          <a:solidFill>
            <a:schemeClr val="accent1">
              <a:lumMod val="75000"/>
            </a:schemeClr>
          </a:solidFill>
          <a:ln w="9525">
            <a:solidFill>
              <a:schemeClr val="tx1"/>
            </a:solidFill>
            <a:round/>
            <a:headEnd/>
            <a:tailEnd/>
          </a:ln>
        </p:spPr>
        <p:txBody>
          <a:bodyPr/>
          <a:lstStyle/>
          <a:p>
            <a:pPr>
              <a:spcBef>
                <a:spcPts val="1800"/>
              </a:spcBef>
            </a:pPr>
            <a:r>
              <a:rPr lang="en-US" altLang="ja-JP" sz="800" b="1">
                <a:solidFill>
                  <a:schemeClr val="bg1"/>
                </a:solidFill>
              </a:rPr>
              <a:t>AVVER (Country 1,2)</a:t>
            </a:r>
            <a:endParaRPr lang="en-US" altLang="ja-JP" sz="800">
              <a:solidFill>
                <a:schemeClr val="bg1"/>
              </a:solidFill>
            </a:endParaRPr>
          </a:p>
        </p:txBody>
      </p:sp>
      <p:cxnSp>
        <p:nvCxnSpPr>
          <p:cNvPr id="98" name="Прямая со стрелкой 97"/>
          <p:cNvCxnSpPr>
            <a:stCxn id="83" idx="3"/>
            <a:endCxn id="85013" idx="1"/>
          </p:cNvCxnSpPr>
          <p:nvPr/>
        </p:nvCxnSpPr>
        <p:spPr>
          <a:xfrm flipV="1">
            <a:off x="6659563" y="3048000"/>
            <a:ext cx="530225" cy="14288"/>
          </a:xfrm>
          <a:prstGeom prst="straightConnector1">
            <a:avLst/>
          </a:prstGeom>
          <a:ln>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04" name="Прямая со стрелкой 103"/>
          <p:cNvCxnSpPr>
            <a:stCxn id="85013" idx="2"/>
            <a:endCxn id="32769" idx="0"/>
          </p:cNvCxnSpPr>
          <p:nvPr/>
        </p:nvCxnSpPr>
        <p:spPr>
          <a:xfrm flipH="1">
            <a:off x="7770813" y="3371850"/>
            <a:ext cx="11112" cy="395288"/>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08" name="Прямая со стрелкой 107"/>
          <p:cNvCxnSpPr>
            <a:stCxn id="85" idx="3"/>
            <a:endCxn id="83" idx="1"/>
          </p:cNvCxnSpPr>
          <p:nvPr/>
        </p:nvCxnSpPr>
        <p:spPr>
          <a:xfrm>
            <a:off x="5624513" y="3062288"/>
            <a:ext cx="196850" cy="0"/>
          </a:xfrm>
          <a:prstGeom prst="straightConnector1">
            <a:avLst/>
          </a:prstGeom>
          <a:ln>
            <a:solidFill>
              <a:schemeClr val="bg1">
                <a:lumMod val="6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117" name="Line 15"/>
          <p:cNvSpPr>
            <a:spLocks noChangeShapeType="1"/>
          </p:cNvSpPr>
          <p:nvPr/>
        </p:nvSpPr>
        <p:spPr bwMode="auto">
          <a:xfrm>
            <a:off x="4673600" y="3032125"/>
            <a:ext cx="209550" cy="0"/>
          </a:xfrm>
          <a:prstGeom prst="line">
            <a:avLst/>
          </a:prstGeom>
          <a:noFill/>
          <a:ln w="9525">
            <a:solidFill>
              <a:schemeClr val="bg1">
                <a:lumMod val="65000"/>
              </a:schemeClr>
            </a:solidFill>
            <a:round/>
            <a:headEnd/>
            <a:tailEnd type="stealth" w="med" len="med"/>
          </a:ln>
        </p:spPr>
        <p:txBody>
          <a:bodyPr/>
          <a:lstStyle/>
          <a:p>
            <a:pPr>
              <a:defRPr/>
            </a:pPr>
            <a:endParaRPr lang="ru-RU">
              <a:latin typeface="Arial" pitchFamily="34" charset="0"/>
              <a:cs typeface="+mn-cs"/>
            </a:endParaRPr>
          </a:p>
        </p:txBody>
      </p:sp>
      <p:sp>
        <p:nvSpPr>
          <p:cNvPr id="86" name="Line 17"/>
          <p:cNvSpPr>
            <a:spLocks noChangeShapeType="1"/>
          </p:cNvSpPr>
          <p:nvPr/>
        </p:nvSpPr>
        <p:spPr bwMode="auto">
          <a:xfrm>
            <a:off x="831850" y="5572125"/>
            <a:ext cx="2643188" cy="0"/>
          </a:xfrm>
          <a:prstGeom prst="line">
            <a:avLst/>
          </a:prstGeom>
          <a:noFill/>
          <a:ln w="9525">
            <a:solidFill>
              <a:schemeClr val="accent1">
                <a:lumMod val="50000"/>
              </a:schemeClr>
            </a:solidFill>
            <a:round/>
            <a:headEnd/>
            <a:tailEnd type="stealth" w="med" len="med"/>
          </a:ln>
        </p:spPr>
        <p:txBody>
          <a:bodyPr/>
          <a:lstStyle/>
          <a:p>
            <a:pPr>
              <a:defRPr/>
            </a:pPr>
            <a:endParaRPr lang="ru-RU">
              <a:latin typeface="Arial" pitchFamily="34" charset="0"/>
              <a:cs typeface="+mn-cs"/>
            </a:endParaRPr>
          </a:p>
        </p:txBody>
      </p:sp>
      <p:sp>
        <p:nvSpPr>
          <p:cNvPr id="32846" name="Rectangle 87"/>
          <p:cNvSpPr>
            <a:spLocks noChangeArrowheads="1"/>
          </p:cNvSpPr>
          <p:nvPr/>
        </p:nvSpPr>
        <p:spPr bwMode="auto">
          <a:xfrm>
            <a:off x="546100" y="5143500"/>
            <a:ext cx="1006475" cy="307975"/>
          </a:xfrm>
          <a:prstGeom prst="rect">
            <a:avLst/>
          </a:prstGeom>
          <a:noFill/>
          <a:ln w="9525">
            <a:noFill/>
            <a:miter lim="800000"/>
            <a:headEnd/>
            <a:tailEnd/>
          </a:ln>
        </p:spPr>
        <p:txBody>
          <a:bodyPr wrap="none">
            <a:spAutoFit/>
          </a:bodyPr>
          <a:lstStyle/>
          <a:p>
            <a:r>
              <a:rPr lang="en-US" sz="1400" b="1"/>
              <a:t>Pu Reserve</a:t>
            </a:r>
            <a:endParaRPr lang="ru-RU" sz="1400" b="1"/>
          </a:p>
        </p:txBody>
      </p:sp>
      <p:sp>
        <p:nvSpPr>
          <p:cNvPr id="32847" name="Text Box 31"/>
          <p:cNvSpPr txBox="1">
            <a:spLocks noChangeArrowheads="1"/>
          </p:cNvSpPr>
          <p:nvPr/>
        </p:nvSpPr>
        <p:spPr bwMode="auto">
          <a:xfrm>
            <a:off x="5689600" y="2000250"/>
            <a:ext cx="260350" cy="246063"/>
          </a:xfrm>
          <a:prstGeom prst="rect">
            <a:avLst/>
          </a:prstGeom>
          <a:noFill/>
          <a:ln w="9525">
            <a:noFill/>
            <a:miter lim="800000"/>
            <a:headEnd/>
            <a:tailEnd/>
          </a:ln>
        </p:spPr>
        <p:txBody>
          <a:bodyPr wrap="none">
            <a:spAutoFit/>
          </a:bodyPr>
          <a:lstStyle/>
          <a:p>
            <a:r>
              <a:rPr lang="en-US" sz="1000">
                <a:solidFill>
                  <a:srgbClr val="0070C0"/>
                </a:solidFill>
              </a:rPr>
              <a:t>~</a:t>
            </a:r>
            <a:endParaRPr lang="ru-RU" sz="1000">
              <a:solidFill>
                <a:srgbClr val="0070C0"/>
              </a:solidFill>
            </a:endParaRPr>
          </a:p>
        </p:txBody>
      </p:sp>
      <p:sp>
        <p:nvSpPr>
          <p:cNvPr id="32848" name="Text Box 31"/>
          <p:cNvSpPr txBox="1">
            <a:spLocks noChangeArrowheads="1"/>
          </p:cNvSpPr>
          <p:nvPr/>
        </p:nvSpPr>
        <p:spPr bwMode="auto">
          <a:xfrm>
            <a:off x="5689600" y="2643188"/>
            <a:ext cx="260350" cy="246062"/>
          </a:xfrm>
          <a:prstGeom prst="rect">
            <a:avLst/>
          </a:prstGeom>
          <a:noFill/>
          <a:ln w="9525">
            <a:noFill/>
            <a:miter lim="800000"/>
            <a:headEnd/>
            <a:tailEnd/>
          </a:ln>
        </p:spPr>
        <p:txBody>
          <a:bodyPr wrap="none">
            <a:spAutoFit/>
          </a:bodyPr>
          <a:lstStyle/>
          <a:p>
            <a:r>
              <a:rPr lang="en-US" sz="1000">
                <a:solidFill>
                  <a:srgbClr val="0070C0"/>
                </a:solidFill>
              </a:rPr>
              <a:t>~</a:t>
            </a:r>
            <a:endParaRPr lang="ru-RU" sz="1000">
              <a:solidFill>
                <a:srgbClr val="0070C0"/>
              </a:solidFill>
            </a:endParaRPr>
          </a:p>
        </p:txBody>
      </p:sp>
      <p:sp>
        <p:nvSpPr>
          <p:cNvPr id="32849" name="Text Box 31"/>
          <p:cNvSpPr txBox="1">
            <a:spLocks noChangeArrowheads="1"/>
          </p:cNvSpPr>
          <p:nvPr/>
        </p:nvSpPr>
        <p:spPr bwMode="auto">
          <a:xfrm>
            <a:off x="5689600" y="3214688"/>
            <a:ext cx="260350" cy="246062"/>
          </a:xfrm>
          <a:prstGeom prst="rect">
            <a:avLst/>
          </a:prstGeom>
          <a:noFill/>
          <a:ln w="9525">
            <a:noFill/>
            <a:miter lim="800000"/>
            <a:headEnd/>
            <a:tailEnd/>
          </a:ln>
        </p:spPr>
        <p:txBody>
          <a:bodyPr wrap="none">
            <a:spAutoFit/>
          </a:bodyPr>
          <a:lstStyle/>
          <a:p>
            <a:r>
              <a:rPr lang="en-US" sz="1000">
                <a:solidFill>
                  <a:srgbClr val="0070C0"/>
                </a:solidFill>
              </a:rPr>
              <a:t>~</a:t>
            </a:r>
            <a:endParaRPr lang="ru-RU" sz="1000">
              <a:solidFill>
                <a:srgbClr val="0070C0"/>
              </a:solidFill>
            </a:endParaRPr>
          </a:p>
        </p:txBody>
      </p:sp>
      <p:sp>
        <p:nvSpPr>
          <p:cNvPr id="32850" name="Line 15"/>
          <p:cNvSpPr>
            <a:spLocks noChangeShapeType="1"/>
          </p:cNvSpPr>
          <p:nvPr/>
        </p:nvSpPr>
        <p:spPr bwMode="auto">
          <a:xfrm rot="-1800000">
            <a:off x="5603875" y="2266950"/>
            <a:ext cx="207963" cy="0"/>
          </a:xfrm>
          <a:prstGeom prst="line">
            <a:avLst/>
          </a:prstGeom>
          <a:noFill/>
          <a:ln w="9525">
            <a:solidFill>
              <a:srgbClr val="0070C0"/>
            </a:solidFill>
            <a:round/>
            <a:headEnd/>
            <a:tailEnd type="stealth" w="med" len="med"/>
          </a:ln>
        </p:spPr>
        <p:txBody>
          <a:bodyPr/>
          <a:lstStyle/>
          <a:p>
            <a:endParaRPr lang="ru-RU"/>
          </a:p>
        </p:txBody>
      </p:sp>
      <p:sp>
        <p:nvSpPr>
          <p:cNvPr id="32851" name="Line 15"/>
          <p:cNvSpPr>
            <a:spLocks noChangeShapeType="1"/>
          </p:cNvSpPr>
          <p:nvPr/>
        </p:nvSpPr>
        <p:spPr bwMode="auto">
          <a:xfrm rot="-1800000">
            <a:off x="5603875" y="2838450"/>
            <a:ext cx="207963" cy="0"/>
          </a:xfrm>
          <a:prstGeom prst="line">
            <a:avLst/>
          </a:prstGeom>
          <a:noFill/>
          <a:ln w="9525">
            <a:solidFill>
              <a:srgbClr val="0070C0"/>
            </a:solidFill>
            <a:round/>
            <a:headEnd/>
            <a:tailEnd type="stealth" w="med" len="med"/>
          </a:ln>
        </p:spPr>
        <p:txBody>
          <a:bodyPr/>
          <a:lstStyle/>
          <a:p>
            <a:endParaRPr lang="ru-RU"/>
          </a:p>
        </p:txBody>
      </p:sp>
      <p:sp>
        <p:nvSpPr>
          <p:cNvPr id="32852" name="Line 15"/>
          <p:cNvSpPr>
            <a:spLocks noChangeShapeType="1"/>
          </p:cNvSpPr>
          <p:nvPr/>
        </p:nvSpPr>
        <p:spPr bwMode="auto">
          <a:xfrm rot="-1800000">
            <a:off x="5603875" y="3409950"/>
            <a:ext cx="207963" cy="0"/>
          </a:xfrm>
          <a:prstGeom prst="line">
            <a:avLst/>
          </a:prstGeom>
          <a:noFill/>
          <a:ln w="9525">
            <a:solidFill>
              <a:srgbClr val="0070C0"/>
            </a:solidFill>
            <a:round/>
            <a:headEnd/>
            <a:tailEnd type="stealth" w="med" len="med"/>
          </a:ln>
        </p:spPr>
        <p:txBody>
          <a:bodyPr/>
          <a:lstStyle/>
          <a:p>
            <a:endParaRPr lang="ru-RU"/>
          </a:p>
        </p:txBody>
      </p:sp>
      <p:cxnSp>
        <p:nvCxnSpPr>
          <p:cNvPr id="3" name="Прямая со стрелкой 107"/>
          <p:cNvCxnSpPr>
            <a:stCxn id="85" idx="3"/>
            <a:endCxn id="83" idx="1"/>
          </p:cNvCxnSpPr>
          <p:nvPr/>
        </p:nvCxnSpPr>
        <p:spPr>
          <a:xfrm>
            <a:off x="5624513" y="3062288"/>
            <a:ext cx="196850" cy="0"/>
          </a:xfrm>
          <a:prstGeom prst="straightConnector1">
            <a:avLst/>
          </a:prstGeom>
          <a:ln>
            <a:solidFill>
              <a:schemeClr val="bg1">
                <a:lumMod val="6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32854" name="Rectangle 89"/>
          <p:cNvSpPr>
            <a:spLocks noChangeArrowheads="1"/>
          </p:cNvSpPr>
          <p:nvPr/>
        </p:nvSpPr>
        <p:spPr bwMode="auto">
          <a:xfrm>
            <a:off x="6792913" y="1152525"/>
            <a:ext cx="2484437" cy="1155700"/>
          </a:xfrm>
          <a:prstGeom prst="rect">
            <a:avLst/>
          </a:prstGeom>
          <a:noFill/>
          <a:ln w="9525">
            <a:noFill/>
            <a:miter lim="800000"/>
            <a:headEnd/>
            <a:tailEnd/>
          </a:ln>
        </p:spPr>
        <p:txBody>
          <a:bodyPr>
            <a:spAutoFit/>
          </a:bodyPr>
          <a:lstStyle/>
          <a:p>
            <a:r>
              <a:rPr lang="en-US" sz="1400"/>
              <a:t>Need for development of reliable and suistainable NE in Russia based on</a:t>
            </a:r>
            <a:r>
              <a:rPr lang="ru-RU" sz="1400"/>
              <a:t> </a:t>
            </a:r>
            <a:r>
              <a:rPr lang="en-US" sz="1400"/>
              <a:t>multi-component</a:t>
            </a:r>
            <a:r>
              <a:rPr lang="ru-RU" sz="1400"/>
              <a:t> </a:t>
            </a:r>
            <a:r>
              <a:rPr lang="en-US" sz="1400"/>
              <a:t>structure of nuclear power.</a:t>
            </a:r>
            <a:endParaRPr lang="ru-RU" sz="1400"/>
          </a:p>
        </p:txBody>
      </p:sp>
      <p:sp>
        <p:nvSpPr>
          <p:cNvPr id="32855" name="Rectangle 90"/>
          <p:cNvSpPr>
            <a:spLocks noChangeArrowheads="1"/>
          </p:cNvSpPr>
          <p:nvPr/>
        </p:nvSpPr>
        <p:spPr bwMode="auto">
          <a:xfrm>
            <a:off x="546100" y="5637213"/>
            <a:ext cx="1187450" cy="304800"/>
          </a:xfrm>
          <a:prstGeom prst="rect">
            <a:avLst/>
          </a:prstGeom>
          <a:noFill/>
          <a:ln w="9525">
            <a:noFill/>
            <a:miter lim="800000"/>
            <a:headEnd/>
            <a:tailEnd/>
          </a:ln>
        </p:spPr>
        <p:txBody>
          <a:bodyPr wrap="none">
            <a:spAutoFit/>
          </a:bodyPr>
          <a:lstStyle/>
          <a:p>
            <a:r>
              <a:rPr lang="en-US" sz="1400" b="1"/>
              <a:t>(our</a:t>
            </a:r>
            <a:r>
              <a:rPr lang="ru-RU" sz="1400" b="1"/>
              <a:t> legacy</a:t>
            </a:r>
            <a:r>
              <a:rPr lang="en-US" sz="1400" b="1"/>
              <a:t>)</a:t>
            </a:r>
            <a:endParaRPr lang="ru-RU" sz="1400" b="1"/>
          </a:p>
        </p:txBody>
      </p:sp>
      <p:sp>
        <p:nvSpPr>
          <p:cNvPr id="32856" name="Text Box 132"/>
          <p:cNvSpPr txBox="1">
            <a:spLocks noChangeArrowheads="1"/>
          </p:cNvSpPr>
          <p:nvPr/>
        </p:nvSpPr>
        <p:spPr bwMode="auto">
          <a:xfrm>
            <a:off x="7885113" y="6308725"/>
            <a:ext cx="1238250" cy="366713"/>
          </a:xfrm>
          <a:prstGeom prst="rect">
            <a:avLst/>
          </a:prstGeom>
          <a:noFill/>
          <a:ln w="9525">
            <a:noFill/>
            <a:miter lim="800000"/>
            <a:headEnd/>
            <a:tailEnd/>
          </a:ln>
        </p:spPr>
        <p:txBody>
          <a:bodyPr wrap="none">
            <a:spAutoFit/>
          </a:bodyPr>
          <a:lstStyle/>
          <a:p>
            <a:r>
              <a:rPr lang="en-US">
                <a:solidFill>
                  <a:srgbClr val="0070C0"/>
                </a:solidFill>
              </a:rPr>
              <a:t>IYNC2016</a:t>
            </a:r>
            <a:endParaRPr lang="ru-RU">
              <a:solidFill>
                <a:srgbClr val="0070C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головок 1"/>
          <p:cNvSpPr>
            <a:spLocks noGrp="1"/>
          </p:cNvSpPr>
          <p:nvPr>
            <p:ph type="title"/>
          </p:nvPr>
        </p:nvSpPr>
        <p:spPr/>
        <p:txBody>
          <a:bodyPr/>
          <a:lstStyle/>
          <a:p>
            <a:pPr eaLnBrk="1" hangingPunct="1"/>
            <a:r>
              <a:rPr lang="en-US" smtClean="0">
                <a:solidFill>
                  <a:srgbClr val="0070C0"/>
                </a:solidFill>
                <a:latin typeface="Britannic Bold"/>
              </a:rPr>
              <a:t>First Venue – the basic place</a:t>
            </a:r>
            <a:endParaRPr lang="ru-RU" smtClean="0">
              <a:solidFill>
                <a:srgbClr val="0070C0"/>
              </a:solidFill>
              <a:latin typeface="Britannic Bold"/>
            </a:endParaRPr>
          </a:p>
        </p:txBody>
      </p:sp>
      <p:sp>
        <p:nvSpPr>
          <p:cNvPr id="34818" name="Содержимое 2"/>
          <p:cNvSpPr>
            <a:spLocks noGrp="1"/>
          </p:cNvSpPr>
          <p:nvPr>
            <p:ph idx="1"/>
          </p:nvPr>
        </p:nvSpPr>
        <p:spPr>
          <a:xfrm>
            <a:off x="468313" y="1450975"/>
            <a:ext cx="3829050" cy="4525963"/>
          </a:xfrm>
        </p:spPr>
        <p:txBody>
          <a:bodyPr/>
          <a:lstStyle/>
          <a:p>
            <a:pPr marL="0" indent="0" eaLnBrk="1" hangingPunct="1">
              <a:spcAft>
                <a:spcPts val="600"/>
              </a:spcAft>
              <a:buFont typeface="Arial" charset="0"/>
              <a:buNone/>
            </a:pPr>
            <a:r>
              <a:rPr lang="en-US" sz="1600" smtClean="0"/>
              <a:t>The University includes 17 institutes offering about 350 degree programs at different levels.  The total number of students at UrFU exceeds 50,000. The University has a highly reputable "nuclear" sector of education and science.</a:t>
            </a:r>
          </a:p>
        </p:txBody>
      </p:sp>
      <p:pic>
        <p:nvPicPr>
          <p:cNvPr id="5" name="Рисунок 4" descr="foie2"/>
          <p:cNvPicPr/>
          <p:nvPr/>
        </p:nvPicPr>
        <p:blipFill>
          <a:blip r:embed="rId3" cstate="print"/>
          <a:srcRect/>
          <a:stretch>
            <a:fillRect/>
          </a:stretch>
        </p:blipFill>
        <p:spPr bwMode="auto">
          <a:xfrm>
            <a:off x="323850" y="3357563"/>
            <a:ext cx="3671888" cy="2763837"/>
          </a:xfrm>
          <a:prstGeom prst="rect">
            <a:avLst/>
          </a:prstGeom>
          <a:noFill/>
          <a:ln w="9525">
            <a:solidFill>
              <a:schemeClr val="bg1">
                <a:lumMod val="85000"/>
              </a:schemeClr>
            </a:solidFill>
            <a:miter lim="800000"/>
            <a:headEnd/>
            <a:tailEnd/>
          </a:ln>
        </p:spPr>
      </p:pic>
      <p:pic>
        <p:nvPicPr>
          <p:cNvPr id="6" name="Рисунок 5" descr="aktzal2"/>
          <p:cNvPicPr/>
          <p:nvPr/>
        </p:nvPicPr>
        <p:blipFill>
          <a:blip r:embed="rId4" cstate="print"/>
          <a:srcRect/>
          <a:stretch>
            <a:fillRect/>
          </a:stretch>
        </p:blipFill>
        <p:spPr bwMode="auto">
          <a:xfrm>
            <a:off x="4859338" y="4797425"/>
            <a:ext cx="3384550" cy="1368425"/>
          </a:xfrm>
          <a:prstGeom prst="rect">
            <a:avLst/>
          </a:prstGeom>
          <a:noFill/>
          <a:ln w="9525">
            <a:solidFill>
              <a:schemeClr val="bg1">
                <a:lumMod val="85000"/>
              </a:schemeClr>
            </a:solidFill>
            <a:miter lim="800000"/>
            <a:headEnd/>
            <a:tailEnd/>
          </a:ln>
        </p:spPr>
      </p:pic>
      <p:pic>
        <p:nvPicPr>
          <p:cNvPr id="7" name="Рисунок 6" descr="0_767ba_b3e39fb3_xl"/>
          <p:cNvPicPr/>
          <p:nvPr/>
        </p:nvPicPr>
        <p:blipFill>
          <a:blip r:embed="rId5" cstate="print"/>
          <a:srcRect/>
          <a:stretch>
            <a:fillRect/>
          </a:stretch>
        </p:blipFill>
        <p:spPr bwMode="auto">
          <a:xfrm>
            <a:off x="4357688" y="1428750"/>
            <a:ext cx="4200525" cy="2781300"/>
          </a:xfrm>
          <a:prstGeom prst="rect">
            <a:avLst/>
          </a:prstGeom>
          <a:noFill/>
          <a:ln w="9525">
            <a:solidFill>
              <a:schemeClr val="bg1">
                <a:lumMod val="85000"/>
              </a:schemeClr>
            </a:solidFill>
            <a:miter lim="800000"/>
            <a:headEnd/>
            <a:tailEnd/>
          </a:ln>
        </p:spPr>
      </p:pic>
      <p:sp>
        <p:nvSpPr>
          <p:cNvPr id="34822" name="Прямоугольник 3"/>
          <p:cNvSpPr>
            <a:spLocks noChangeArrowheads="1"/>
          </p:cNvSpPr>
          <p:nvPr/>
        </p:nvSpPr>
        <p:spPr bwMode="auto">
          <a:xfrm>
            <a:off x="5330825" y="4210050"/>
            <a:ext cx="2120900" cy="338138"/>
          </a:xfrm>
          <a:prstGeom prst="rect">
            <a:avLst/>
          </a:prstGeom>
          <a:noFill/>
          <a:ln w="9525">
            <a:noFill/>
            <a:miter lim="800000"/>
            <a:headEnd/>
            <a:tailEnd/>
          </a:ln>
        </p:spPr>
        <p:txBody>
          <a:bodyPr wrap="none">
            <a:spAutoFit/>
          </a:bodyPr>
          <a:lstStyle/>
          <a:p>
            <a:r>
              <a:rPr lang="en-US" sz="1600">
                <a:latin typeface="Calibri" pitchFamily="34" charset="0"/>
              </a:rPr>
              <a:t>Ural Federal University </a:t>
            </a:r>
          </a:p>
        </p:txBody>
      </p:sp>
      <p:sp>
        <p:nvSpPr>
          <p:cNvPr id="34823" name="Text Box 8"/>
          <p:cNvSpPr txBox="1">
            <a:spLocks noChangeArrowheads="1"/>
          </p:cNvSpPr>
          <p:nvPr/>
        </p:nvSpPr>
        <p:spPr bwMode="auto">
          <a:xfrm>
            <a:off x="8027988" y="6308725"/>
            <a:ext cx="184150" cy="366713"/>
          </a:xfrm>
          <a:prstGeom prst="rect">
            <a:avLst/>
          </a:prstGeom>
          <a:noFill/>
          <a:ln w="9525">
            <a:noFill/>
            <a:miter lim="800000"/>
            <a:headEnd/>
            <a:tailEnd/>
          </a:ln>
        </p:spPr>
        <p:txBody>
          <a:bodyPr wrap="none">
            <a:spAutoFit/>
          </a:bodyPr>
          <a:lstStyle/>
          <a:p>
            <a:endParaRPr lang="ru-RU"/>
          </a:p>
        </p:txBody>
      </p:sp>
      <p:sp>
        <p:nvSpPr>
          <p:cNvPr id="34824" name="Text Box 132"/>
          <p:cNvSpPr txBox="1">
            <a:spLocks noChangeArrowheads="1"/>
          </p:cNvSpPr>
          <p:nvPr/>
        </p:nvSpPr>
        <p:spPr bwMode="auto">
          <a:xfrm>
            <a:off x="7885113" y="6308725"/>
            <a:ext cx="1238250" cy="366713"/>
          </a:xfrm>
          <a:prstGeom prst="rect">
            <a:avLst/>
          </a:prstGeom>
          <a:noFill/>
          <a:ln w="9525">
            <a:noFill/>
            <a:miter lim="800000"/>
            <a:headEnd/>
            <a:tailEnd/>
          </a:ln>
        </p:spPr>
        <p:txBody>
          <a:bodyPr wrap="none">
            <a:spAutoFit/>
          </a:bodyPr>
          <a:lstStyle/>
          <a:p>
            <a:r>
              <a:rPr lang="en-US">
                <a:solidFill>
                  <a:srgbClr val="0070C0"/>
                </a:solidFill>
              </a:rPr>
              <a:t>IYNC2016</a:t>
            </a:r>
            <a:endParaRPr lang="ru-RU">
              <a:solidFill>
                <a:srgbClr val="0070C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descr="http://www.pavelmaltsev.ru/expo/img/innoprom2012_024.jpg"/>
          <p:cNvPicPr>
            <a:picLocks noChangeAspect="1" noChangeArrowheads="1"/>
          </p:cNvPicPr>
          <p:nvPr/>
        </p:nvPicPr>
        <p:blipFill>
          <a:blip r:embed="rId3" cstate="print"/>
          <a:srcRect/>
          <a:stretch>
            <a:fillRect/>
          </a:stretch>
        </p:blipFill>
        <p:spPr bwMode="auto">
          <a:xfrm>
            <a:off x="250825" y="1557338"/>
            <a:ext cx="4176713" cy="2787650"/>
          </a:xfrm>
          <a:prstGeom prst="rect">
            <a:avLst/>
          </a:prstGeom>
          <a:noFill/>
          <a:ln w="9525">
            <a:noFill/>
            <a:miter lim="800000"/>
            <a:headEnd/>
            <a:tailEnd/>
          </a:ln>
        </p:spPr>
      </p:pic>
      <p:sp>
        <p:nvSpPr>
          <p:cNvPr id="36866" name="Заголовок 1"/>
          <p:cNvSpPr>
            <a:spLocks noGrp="1"/>
          </p:cNvSpPr>
          <p:nvPr>
            <p:ph type="title"/>
          </p:nvPr>
        </p:nvSpPr>
        <p:spPr>
          <a:xfrm>
            <a:off x="395288" y="188913"/>
            <a:ext cx="8229600" cy="1143000"/>
          </a:xfrm>
        </p:spPr>
        <p:txBody>
          <a:bodyPr/>
          <a:lstStyle/>
          <a:p>
            <a:pPr eaLnBrk="1" hangingPunct="1"/>
            <a:r>
              <a:rPr lang="en-US" smtClean="0">
                <a:solidFill>
                  <a:srgbClr val="0070C0"/>
                </a:solidFill>
                <a:latin typeface="Britannic Bold"/>
              </a:rPr>
              <a:t>Second Venue – alternative place</a:t>
            </a:r>
            <a:endParaRPr lang="ru-RU" smtClean="0">
              <a:solidFill>
                <a:srgbClr val="0070C0"/>
              </a:solidFill>
              <a:latin typeface="Britannic Bold"/>
            </a:endParaRPr>
          </a:p>
        </p:txBody>
      </p:sp>
      <p:sp>
        <p:nvSpPr>
          <p:cNvPr id="36867" name="Содержимое 2"/>
          <p:cNvSpPr>
            <a:spLocks noGrp="1"/>
          </p:cNvSpPr>
          <p:nvPr>
            <p:ph idx="1"/>
          </p:nvPr>
        </p:nvSpPr>
        <p:spPr>
          <a:xfrm>
            <a:off x="6804025" y="4084638"/>
            <a:ext cx="1893888" cy="930275"/>
          </a:xfrm>
        </p:spPr>
        <p:txBody>
          <a:bodyPr/>
          <a:lstStyle/>
          <a:p>
            <a:pPr eaLnBrk="1" hangingPunct="1">
              <a:buFont typeface="Arial" charset="0"/>
              <a:buNone/>
            </a:pPr>
            <a:r>
              <a:rPr lang="en-US" sz="1600" b="1" smtClean="0"/>
              <a:t>Ekaterinburg – Expo </a:t>
            </a:r>
            <a:endParaRPr lang="ru-RU" sz="1600" b="1" smtClean="0"/>
          </a:p>
        </p:txBody>
      </p:sp>
      <p:sp>
        <p:nvSpPr>
          <p:cNvPr id="36868" name="TextBox 5"/>
          <p:cNvSpPr txBox="1">
            <a:spLocks noChangeArrowheads="1"/>
          </p:cNvSpPr>
          <p:nvPr/>
        </p:nvSpPr>
        <p:spPr bwMode="auto">
          <a:xfrm>
            <a:off x="250825" y="4437063"/>
            <a:ext cx="4408488" cy="2289175"/>
          </a:xfrm>
          <a:prstGeom prst="rect">
            <a:avLst/>
          </a:prstGeom>
          <a:noFill/>
          <a:ln w="9525">
            <a:noFill/>
            <a:miter lim="800000"/>
            <a:headEnd/>
            <a:tailEnd/>
          </a:ln>
        </p:spPr>
        <p:txBody>
          <a:bodyPr>
            <a:spAutoFit/>
          </a:bodyPr>
          <a:lstStyle/>
          <a:p>
            <a:endParaRPr lang="en-US"/>
          </a:p>
          <a:p>
            <a:r>
              <a:rPr lang="en-US"/>
              <a:t>	The Great Congress Hall (1200 persons), banquet hall (300 persons), </a:t>
            </a:r>
          </a:p>
          <a:p>
            <a:endParaRPr lang="en-US"/>
          </a:p>
          <a:p>
            <a:r>
              <a:rPr lang="en-US"/>
              <a:t>	5 conference rooms (up to 150 persons each).</a:t>
            </a:r>
          </a:p>
          <a:p>
            <a:endParaRPr lang="en-US"/>
          </a:p>
          <a:p>
            <a:endParaRPr lang="ru-RU"/>
          </a:p>
        </p:txBody>
      </p:sp>
      <p:pic>
        <p:nvPicPr>
          <p:cNvPr id="36869" name="Picture 2"/>
          <p:cNvPicPr>
            <a:picLocks noChangeAspect="1" noChangeArrowheads="1"/>
          </p:cNvPicPr>
          <p:nvPr/>
        </p:nvPicPr>
        <p:blipFill>
          <a:blip r:embed="rId4" cstate="print"/>
          <a:srcRect/>
          <a:stretch>
            <a:fillRect/>
          </a:stretch>
        </p:blipFill>
        <p:spPr bwMode="auto">
          <a:xfrm>
            <a:off x="4852988" y="3716338"/>
            <a:ext cx="3952875" cy="2635250"/>
          </a:xfrm>
          <a:prstGeom prst="rect">
            <a:avLst/>
          </a:prstGeom>
          <a:noFill/>
          <a:ln w="9525">
            <a:noFill/>
            <a:miter lim="800000"/>
            <a:headEnd/>
            <a:tailEnd/>
          </a:ln>
        </p:spPr>
      </p:pic>
      <p:sp>
        <p:nvSpPr>
          <p:cNvPr id="36870" name="Text Box 132"/>
          <p:cNvSpPr txBox="1">
            <a:spLocks noChangeArrowheads="1"/>
          </p:cNvSpPr>
          <p:nvPr/>
        </p:nvSpPr>
        <p:spPr bwMode="auto">
          <a:xfrm>
            <a:off x="7885113" y="6308725"/>
            <a:ext cx="1238250" cy="366713"/>
          </a:xfrm>
          <a:prstGeom prst="rect">
            <a:avLst/>
          </a:prstGeom>
          <a:noFill/>
          <a:ln w="9525">
            <a:noFill/>
            <a:miter lim="800000"/>
            <a:headEnd/>
            <a:tailEnd/>
          </a:ln>
        </p:spPr>
        <p:txBody>
          <a:bodyPr wrap="none">
            <a:spAutoFit/>
          </a:bodyPr>
          <a:lstStyle/>
          <a:p>
            <a:r>
              <a:rPr lang="en-US">
                <a:solidFill>
                  <a:srgbClr val="0070C0"/>
                </a:solidFill>
              </a:rPr>
              <a:t>IYNC2016</a:t>
            </a:r>
            <a:endParaRPr lang="ru-RU">
              <a:solidFill>
                <a:srgbClr val="0070C0"/>
              </a:solidFill>
            </a:endParaRPr>
          </a:p>
        </p:txBody>
      </p:sp>
      <p:sp>
        <p:nvSpPr>
          <p:cNvPr id="36872" name="Rectangle 8"/>
          <p:cNvSpPr>
            <a:spLocks noChangeArrowheads="1"/>
          </p:cNvSpPr>
          <p:nvPr/>
        </p:nvSpPr>
        <p:spPr bwMode="auto">
          <a:xfrm>
            <a:off x="4500563" y="2060575"/>
            <a:ext cx="4464050" cy="915988"/>
          </a:xfrm>
          <a:prstGeom prst="rect">
            <a:avLst/>
          </a:prstGeom>
          <a:noFill/>
          <a:ln w="9525">
            <a:noFill/>
            <a:miter lim="800000"/>
            <a:headEnd/>
            <a:tailEnd/>
          </a:ln>
          <a:effectLst/>
        </p:spPr>
        <p:txBody>
          <a:bodyPr>
            <a:spAutoFit/>
          </a:bodyPr>
          <a:lstStyle/>
          <a:p>
            <a:r>
              <a:rPr lang="en-US"/>
              <a:t>	International Exhibition Center Ekaterinburg-EXPO offers a unique opportunity for large conventions.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1"/>
          <p:cNvSpPr>
            <a:spLocks noGrp="1"/>
          </p:cNvSpPr>
          <p:nvPr>
            <p:ph type="title"/>
          </p:nvPr>
        </p:nvSpPr>
        <p:spPr/>
        <p:txBody>
          <a:bodyPr/>
          <a:lstStyle/>
          <a:p>
            <a:pPr eaLnBrk="1" hangingPunct="1"/>
            <a:r>
              <a:rPr lang="en-US" smtClean="0">
                <a:solidFill>
                  <a:srgbClr val="0070C0"/>
                </a:solidFill>
                <a:latin typeface="Britannic Bold"/>
              </a:rPr>
              <a:t>Technical program</a:t>
            </a:r>
            <a:endParaRPr lang="ru-RU" smtClean="0">
              <a:solidFill>
                <a:srgbClr val="0070C0"/>
              </a:solidFill>
              <a:latin typeface="Britannic Bold"/>
            </a:endParaRPr>
          </a:p>
        </p:txBody>
      </p:sp>
      <p:sp>
        <p:nvSpPr>
          <p:cNvPr id="38914" name="TextBox 4"/>
          <p:cNvSpPr txBox="1">
            <a:spLocks noChangeArrowheads="1"/>
          </p:cNvSpPr>
          <p:nvPr/>
        </p:nvSpPr>
        <p:spPr bwMode="auto">
          <a:xfrm>
            <a:off x="428625" y="5000625"/>
            <a:ext cx="8072438" cy="366713"/>
          </a:xfrm>
          <a:prstGeom prst="rect">
            <a:avLst/>
          </a:prstGeom>
          <a:noFill/>
          <a:ln w="9525">
            <a:noFill/>
            <a:miter lim="800000"/>
            <a:headEnd/>
            <a:tailEnd/>
          </a:ln>
        </p:spPr>
        <p:txBody>
          <a:bodyPr>
            <a:spAutoFit/>
          </a:bodyPr>
          <a:lstStyle/>
          <a:p>
            <a:endParaRPr lang="ru-RU">
              <a:latin typeface="Calibri" pitchFamily="34" charset="0"/>
            </a:endParaRPr>
          </a:p>
        </p:txBody>
      </p:sp>
      <p:sp>
        <p:nvSpPr>
          <p:cNvPr id="38915" name="Text Box 5"/>
          <p:cNvSpPr txBox="1">
            <a:spLocks noChangeArrowheads="1"/>
          </p:cNvSpPr>
          <p:nvPr/>
        </p:nvSpPr>
        <p:spPr bwMode="auto">
          <a:xfrm>
            <a:off x="8027988" y="6308725"/>
            <a:ext cx="184150" cy="366713"/>
          </a:xfrm>
          <a:prstGeom prst="rect">
            <a:avLst/>
          </a:prstGeom>
          <a:noFill/>
          <a:ln w="9525">
            <a:noFill/>
            <a:miter lim="800000"/>
            <a:headEnd/>
            <a:tailEnd/>
          </a:ln>
        </p:spPr>
        <p:txBody>
          <a:bodyPr wrap="none">
            <a:spAutoFit/>
          </a:bodyPr>
          <a:lstStyle/>
          <a:p>
            <a:endParaRPr lang="ru-RU"/>
          </a:p>
        </p:txBody>
      </p:sp>
      <p:pic>
        <p:nvPicPr>
          <p:cNvPr id="38916" name="Picture 7"/>
          <p:cNvPicPr>
            <a:picLocks noChangeAspect="1" noChangeArrowheads="1"/>
          </p:cNvPicPr>
          <p:nvPr/>
        </p:nvPicPr>
        <p:blipFill>
          <a:blip r:embed="rId3" cstate="print"/>
          <a:srcRect l="10152" t="43294" r="21217" b="11610"/>
          <a:stretch>
            <a:fillRect/>
          </a:stretch>
        </p:blipFill>
        <p:spPr bwMode="auto">
          <a:xfrm>
            <a:off x="0" y="1557338"/>
            <a:ext cx="8929688" cy="3298825"/>
          </a:xfrm>
          <a:prstGeom prst="rect">
            <a:avLst/>
          </a:prstGeom>
          <a:noFill/>
          <a:ln w="9525">
            <a:noFill/>
            <a:miter lim="800000"/>
            <a:headEnd/>
            <a:tailEnd/>
          </a:ln>
        </p:spPr>
      </p:pic>
      <p:sp>
        <p:nvSpPr>
          <p:cNvPr id="38917" name="Text Box 132"/>
          <p:cNvSpPr txBox="1">
            <a:spLocks noChangeArrowheads="1"/>
          </p:cNvSpPr>
          <p:nvPr/>
        </p:nvSpPr>
        <p:spPr bwMode="auto">
          <a:xfrm>
            <a:off x="7812088" y="6308725"/>
            <a:ext cx="1238250" cy="366713"/>
          </a:xfrm>
          <a:prstGeom prst="rect">
            <a:avLst/>
          </a:prstGeom>
          <a:noFill/>
          <a:ln w="9525">
            <a:noFill/>
            <a:miter lim="800000"/>
            <a:headEnd/>
            <a:tailEnd/>
          </a:ln>
        </p:spPr>
        <p:txBody>
          <a:bodyPr wrap="none">
            <a:spAutoFit/>
          </a:bodyPr>
          <a:lstStyle/>
          <a:p>
            <a:r>
              <a:rPr lang="en-US">
                <a:solidFill>
                  <a:srgbClr val="0070C0"/>
                </a:solidFill>
              </a:rPr>
              <a:t>IYNC2016</a:t>
            </a:r>
            <a:endParaRPr lang="ru-RU">
              <a:solidFill>
                <a:srgbClr val="0070C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Рисунок 3" descr="лого МОЯОР.JPG"/>
          <p:cNvPicPr>
            <a:picLocks noChangeAspect="1" noChangeArrowheads="1"/>
          </p:cNvPicPr>
          <p:nvPr/>
        </p:nvPicPr>
        <p:blipFill>
          <a:blip r:embed="rId3" cstate="print"/>
          <a:srcRect/>
          <a:stretch>
            <a:fillRect/>
          </a:stretch>
        </p:blipFill>
        <p:spPr bwMode="auto">
          <a:xfrm>
            <a:off x="571500" y="1000125"/>
            <a:ext cx="2798763" cy="1762125"/>
          </a:xfrm>
          <a:prstGeom prst="rect">
            <a:avLst/>
          </a:prstGeom>
          <a:noFill/>
          <a:ln w="9525">
            <a:noFill/>
            <a:miter lim="800000"/>
            <a:headEnd/>
            <a:tailEnd/>
          </a:ln>
        </p:spPr>
      </p:pic>
      <p:sp>
        <p:nvSpPr>
          <p:cNvPr id="7" name="TextBox 6"/>
          <p:cNvSpPr txBox="1"/>
          <p:nvPr/>
        </p:nvSpPr>
        <p:spPr>
          <a:xfrm>
            <a:off x="5214938" y="3357563"/>
            <a:ext cx="3500437" cy="366712"/>
          </a:xfrm>
          <a:prstGeom prst="rect">
            <a:avLst/>
          </a:prstGeom>
          <a:noFill/>
        </p:spPr>
        <p:txBody>
          <a:bodyPr>
            <a:spAutoFit/>
          </a:bodyPr>
          <a:lstStyle/>
          <a:p>
            <a:endParaRPr lang="ru-RU">
              <a:latin typeface="Calibri" pitchFamily="34" charset="0"/>
            </a:endParaRPr>
          </a:p>
        </p:txBody>
      </p:sp>
      <p:sp>
        <p:nvSpPr>
          <p:cNvPr id="40965" name="Text Box 6"/>
          <p:cNvSpPr txBox="1">
            <a:spLocks noChangeArrowheads="1"/>
          </p:cNvSpPr>
          <p:nvPr/>
        </p:nvSpPr>
        <p:spPr bwMode="auto">
          <a:xfrm>
            <a:off x="8027988" y="6308725"/>
            <a:ext cx="184150" cy="366713"/>
          </a:xfrm>
          <a:prstGeom prst="rect">
            <a:avLst/>
          </a:prstGeom>
          <a:noFill/>
          <a:ln w="9525">
            <a:noFill/>
            <a:miter lim="800000"/>
            <a:headEnd/>
            <a:tailEnd/>
          </a:ln>
        </p:spPr>
        <p:txBody>
          <a:bodyPr wrap="none">
            <a:spAutoFit/>
          </a:bodyPr>
          <a:lstStyle/>
          <a:p>
            <a:endParaRPr lang="ru-RU"/>
          </a:p>
        </p:txBody>
      </p:sp>
      <p:sp>
        <p:nvSpPr>
          <p:cNvPr id="40966" name="Text Box 132"/>
          <p:cNvSpPr txBox="1">
            <a:spLocks noChangeArrowheads="1"/>
          </p:cNvSpPr>
          <p:nvPr/>
        </p:nvSpPr>
        <p:spPr bwMode="auto">
          <a:xfrm>
            <a:off x="7812088" y="6308725"/>
            <a:ext cx="1238250" cy="366713"/>
          </a:xfrm>
          <a:prstGeom prst="rect">
            <a:avLst/>
          </a:prstGeom>
          <a:noFill/>
          <a:ln w="9525">
            <a:noFill/>
            <a:miter lim="800000"/>
            <a:headEnd/>
            <a:tailEnd/>
          </a:ln>
        </p:spPr>
        <p:txBody>
          <a:bodyPr wrap="none">
            <a:spAutoFit/>
          </a:bodyPr>
          <a:lstStyle/>
          <a:p>
            <a:r>
              <a:rPr lang="en-US">
                <a:solidFill>
                  <a:srgbClr val="0070C0"/>
                </a:solidFill>
              </a:rPr>
              <a:t>IYNC2016</a:t>
            </a:r>
            <a:endParaRPr lang="ru-RU">
              <a:solidFill>
                <a:srgbClr val="0070C0"/>
              </a:solidFill>
            </a:endParaRPr>
          </a:p>
        </p:txBody>
      </p:sp>
      <p:pic>
        <p:nvPicPr>
          <p:cNvPr id="40968" name="Рисунок 5" descr="GRUPPA#.jpg"/>
          <p:cNvPicPr>
            <a:picLocks noChangeAspect="1" noChangeArrowheads="1"/>
          </p:cNvPicPr>
          <p:nvPr/>
        </p:nvPicPr>
        <p:blipFill>
          <a:blip r:embed="rId4" cstate="print"/>
          <a:srcRect/>
          <a:stretch>
            <a:fillRect/>
          </a:stretch>
        </p:blipFill>
        <p:spPr bwMode="auto">
          <a:xfrm>
            <a:off x="4716463" y="260350"/>
            <a:ext cx="3533775" cy="2933700"/>
          </a:xfrm>
          <a:prstGeom prst="rect">
            <a:avLst/>
          </a:prstGeom>
          <a:noFill/>
          <a:ln w="9525">
            <a:noFill/>
            <a:miter lim="800000"/>
            <a:headEnd/>
            <a:tailEnd/>
          </a:ln>
        </p:spPr>
      </p:pic>
      <p:pic>
        <p:nvPicPr>
          <p:cNvPr id="5" name="Рисунок 4" descr="Поездка на ЧАЭС.JPG"/>
          <p:cNvPicPr>
            <a:picLocks noChangeAspect="1"/>
          </p:cNvPicPr>
          <p:nvPr/>
        </p:nvPicPr>
        <p:blipFill>
          <a:blip r:embed="rId5" cstate="print"/>
          <a:stretch>
            <a:fillRect/>
          </a:stretch>
        </p:blipFill>
        <p:spPr>
          <a:xfrm>
            <a:off x="395288" y="3627438"/>
            <a:ext cx="4321175" cy="2670175"/>
          </a:xfrm>
          <a:prstGeom prst="rect">
            <a:avLst/>
          </a:prstGeom>
          <a:noFill/>
          <a:ln w="9525">
            <a:solidFill>
              <a:schemeClr val="bg1">
                <a:lumMod val="85000"/>
              </a:schemeClr>
            </a:solidFill>
            <a:miter lim="800000"/>
            <a:headEnd/>
            <a:tailEnd/>
          </a:ln>
        </p:spPr>
      </p:pic>
      <p:sp>
        <p:nvSpPr>
          <p:cNvPr id="40970" name="Rectangle 10"/>
          <p:cNvSpPr>
            <a:spLocks noChangeArrowheads="1"/>
          </p:cNvSpPr>
          <p:nvPr/>
        </p:nvSpPr>
        <p:spPr bwMode="auto">
          <a:xfrm>
            <a:off x="2484438" y="1628775"/>
            <a:ext cx="2087562" cy="730250"/>
          </a:xfrm>
          <a:prstGeom prst="rect">
            <a:avLst/>
          </a:prstGeom>
          <a:noFill/>
          <a:ln w="9525">
            <a:noFill/>
            <a:miter lim="800000"/>
            <a:headEnd/>
            <a:tailEnd/>
          </a:ln>
          <a:effectLst/>
        </p:spPr>
        <p:txBody>
          <a:bodyPr>
            <a:spAutoFit/>
          </a:bodyPr>
          <a:lstStyle/>
          <a:p>
            <a:r>
              <a:rPr lang="en-US" sz="1400" b="1">
                <a:solidFill>
                  <a:srgbClr val="0070C0"/>
                </a:solidFill>
              </a:rPr>
              <a:t>YOUTH BRANCH OF RUSSIAN NUCLEAR  SOCIETY</a:t>
            </a:r>
            <a:endParaRPr lang="ru-RU" sz="1400" b="1">
              <a:solidFill>
                <a:srgbClr val="0070C0"/>
              </a:solidFill>
            </a:endParaRPr>
          </a:p>
        </p:txBody>
      </p:sp>
      <p:sp>
        <p:nvSpPr>
          <p:cNvPr id="40971" name="Rectangle 11"/>
          <p:cNvSpPr>
            <a:spLocks noChangeArrowheads="1"/>
          </p:cNvSpPr>
          <p:nvPr/>
        </p:nvSpPr>
        <p:spPr bwMode="auto">
          <a:xfrm>
            <a:off x="4932363" y="3644900"/>
            <a:ext cx="3857625" cy="2282825"/>
          </a:xfrm>
          <a:prstGeom prst="rect">
            <a:avLst/>
          </a:prstGeom>
          <a:noFill/>
          <a:ln w="9525">
            <a:noFill/>
            <a:miter lim="800000"/>
            <a:headEnd/>
            <a:tailEnd/>
          </a:ln>
          <a:effectLst/>
        </p:spPr>
        <p:txBody>
          <a:bodyPr>
            <a:spAutoFit/>
          </a:bodyPr>
          <a:lstStyle/>
          <a:p>
            <a:r>
              <a:rPr lang="en-US" sz="2400"/>
              <a:t>The Youth department of Nuclear Society of Russia (NSR YD) was created in 1995.</a:t>
            </a:r>
          </a:p>
          <a:p>
            <a:r>
              <a:rPr lang="en-US" sz="2400"/>
              <a:t>It played a leading role in IYNC creation. </a:t>
            </a:r>
            <a:endParaRPr lang="ru-RU"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Rectangle 3"/>
          <p:cNvSpPr>
            <a:spLocks noGrp="1"/>
          </p:cNvSpPr>
          <p:nvPr>
            <p:ph type="body" idx="1"/>
          </p:nvPr>
        </p:nvSpPr>
        <p:spPr/>
        <p:txBody>
          <a:bodyPr/>
          <a:lstStyle/>
          <a:p>
            <a:pPr eaLnBrk="1" hangingPunct="1"/>
            <a:endParaRPr lang="ru-RU" smtClean="0"/>
          </a:p>
        </p:txBody>
      </p:sp>
      <p:pic>
        <p:nvPicPr>
          <p:cNvPr id="15362" name="Picture 5" descr="http://owex.ru/assets/images/country_map2.gif"/>
          <p:cNvPicPr>
            <a:picLocks noChangeAspect="1" noChangeArrowheads="1"/>
          </p:cNvPicPr>
          <p:nvPr/>
        </p:nvPicPr>
        <p:blipFill>
          <a:blip r:embed="rId3" cstate="print"/>
          <a:srcRect/>
          <a:stretch>
            <a:fillRect/>
          </a:stretch>
        </p:blipFill>
        <p:spPr bwMode="auto">
          <a:xfrm>
            <a:off x="755650" y="1341438"/>
            <a:ext cx="7620000" cy="4448175"/>
          </a:xfrm>
          <a:prstGeom prst="rect">
            <a:avLst/>
          </a:prstGeom>
          <a:noFill/>
          <a:ln w="9525">
            <a:noFill/>
            <a:miter lim="800000"/>
            <a:headEnd/>
            <a:tailEnd/>
          </a:ln>
        </p:spPr>
      </p:pic>
      <p:sp>
        <p:nvSpPr>
          <p:cNvPr id="15363" name="Заголовок 1"/>
          <p:cNvSpPr>
            <a:spLocks noGrp="1"/>
          </p:cNvSpPr>
          <p:nvPr>
            <p:ph type="title"/>
          </p:nvPr>
        </p:nvSpPr>
        <p:spPr/>
        <p:txBody>
          <a:bodyPr/>
          <a:lstStyle/>
          <a:p>
            <a:pPr eaLnBrk="1" hangingPunct="1"/>
            <a:r>
              <a:rPr lang="en-US" smtClean="0">
                <a:solidFill>
                  <a:srgbClr val="0070C0"/>
                </a:solidFill>
                <a:latin typeface="Britannic Bold"/>
              </a:rPr>
              <a:t>Proposed host city</a:t>
            </a:r>
            <a:endParaRPr lang="ru-RU" smtClean="0">
              <a:solidFill>
                <a:srgbClr val="0070C0"/>
              </a:solidFill>
            </a:endParaRPr>
          </a:p>
        </p:txBody>
      </p:sp>
      <p:sp>
        <p:nvSpPr>
          <p:cNvPr id="39943" name="AutoShape 7"/>
          <p:cNvSpPr>
            <a:spLocks noChangeArrowheads="1"/>
          </p:cNvSpPr>
          <p:nvPr/>
        </p:nvSpPr>
        <p:spPr bwMode="auto">
          <a:xfrm>
            <a:off x="2339975" y="4365625"/>
            <a:ext cx="1152525" cy="358775"/>
          </a:xfrm>
          <a:prstGeom prst="roundRect">
            <a:avLst>
              <a:gd name="adj" fmla="val 16667"/>
            </a:avLst>
          </a:prstGeom>
          <a:noFill/>
          <a:ln w="25400">
            <a:solidFill>
              <a:srgbClr val="FF0000"/>
            </a:solidFill>
            <a:round/>
            <a:headEnd/>
            <a:tailEnd/>
          </a:ln>
        </p:spPr>
        <p:txBody>
          <a:bodyPr wrap="none" anchor="ctr"/>
          <a:lstStyle/>
          <a:p>
            <a:endParaRPr lang="ru-RU"/>
          </a:p>
        </p:txBody>
      </p:sp>
      <p:sp>
        <p:nvSpPr>
          <p:cNvPr id="15365" name="Text Box 6"/>
          <p:cNvSpPr txBox="1">
            <a:spLocks noChangeArrowheads="1"/>
          </p:cNvSpPr>
          <p:nvPr/>
        </p:nvSpPr>
        <p:spPr bwMode="auto">
          <a:xfrm>
            <a:off x="8027988" y="6308725"/>
            <a:ext cx="184150" cy="366713"/>
          </a:xfrm>
          <a:prstGeom prst="rect">
            <a:avLst/>
          </a:prstGeom>
          <a:noFill/>
          <a:ln w="9525">
            <a:noFill/>
            <a:miter lim="800000"/>
            <a:headEnd/>
            <a:tailEnd/>
          </a:ln>
        </p:spPr>
        <p:txBody>
          <a:bodyPr wrap="none">
            <a:spAutoFit/>
          </a:bodyPr>
          <a:lstStyle/>
          <a:p>
            <a:endParaRPr lang="ru-RU"/>
          </a:p>
        </p:txBody>
      </p:sp>
      <p:pic>
        <p:nvPicPr>
          <p:cNvPr id="1026" name="Picture 2" descr="http://www.ekburg.ru/UserFiles/Storage/ContentPhoto/0/0/66/6655_original.jpg"/>
          <p:cNvPicPr>
            <a:picLocks noChangeAspect="1" noChangeArrowheads="1"/>
          </p:cNvPicPr>
          <p:nvPr/>
        </p:nvPicPr>
        <p:blipFill>
          <a:blip r:embed="rId4" cstate="print"/>
          <a:srcRect/>
          <a:stretch>
            <a:fillRect/>
          </a:stretch>
        </p:blipFill>
        <p:spPr bwMode="auto">
          <a:xfrm>
            <a:off x="4398963" y="2984500"/>
            <a:ext cx="4184650" cy="3121025"/>
          </a:xfrm>
          <a:prstGeom prst="rect">
            <a:avLst/>
          </a:prstGeom>
          <a:noFill/>
          <a:ln w="9525">
            <a:noFill/>
            <a:miter lim="800000"/>
            <a:headEnd/>
            <a:tailEnd/>
          </a:ln>
        </p:spPr>
      </p:pic>
      <p:sp>
        <p:nvSpPr>
          <p:cNvPr id="15367" name="Text Box 132"/>
          <p:cNvSpPr txBox="1">
            <a:spLocks noChangeArrowheads="1"/>
          </p:cNvSpPr>
          <p:nvPr/>
        </p:nvSpPr>
        <p:spPr bwMode="auto">
          <a:xfrm>
            <a:off x="8027988" y="6308725"/>
            <a:ext cx="1249362" cy="369888"/>
          </a:xfrm>
          <a:prstGeom prst="rect">
            <a:avLst/>
          </a:prstGeom>
          <a:noFill/>
          <a:ln w="9525">
            <a:noFill/>
            <a:miter lim="800000"/>
            <a:headEnd/>
            <a:tailEnd/>
          </a:ln>
        </p:spPr>
        <p:txBody>
          <a:bodyPr wrap="none">
            <a:spAutoFit/>
          </a:bodyPr>
          <a:lstStyle/>
          <a:p>
            <a:r>
              <a:rPr lang="en-US">
                <a:solidFill>
                  <a:srgbClr val="0070C0"/>
                </a:solidFill>
              </a:rPr>
              <a:t>IYNC2016</a:t>
            </a:r>
            <a:endParaRPr lang="ru-RU">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943"/>
                                        </p:tgtEl>
                                        <p:attrNameLst>
                                          <p:attrName>style.visibility</p:attrName>
                                        </p:attrNameLst>
                                      </p:cBhvr>
                                      <p:to>
                                        <p:strVal val="visible"/>
                                      </p:to>
                                    </p:set>
                                    <p:animEffect transition="in" filter="box(in)">
                                      <p:cBhvr>
                                        <p:cTn id="7" dur="500"/>
                                        <p:tgtEl>
                                          <p:spTgt spid="3994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Заголовок 1"/>
          <p:cNvSpPr>
            <a:spLocks noGrp="1"/>
          </p:cNvSpPr>
          <p:nvPr>
            <p:ph type="title"/>
          </p:nvPr>
        </p:nvSpPr>
        <p:spPr/>
        <p:txBody>
          <a:bodyPr/>
          <a:lstStyle/>
          <a:p>
            <a:pPr eaLnBrk="1" hangingPunct="1"/>
            <a:r>
              <a:rPr lang="en-US" smtClean="0">
                <a:solidFill>
                  <a:srgbClr val="0070C0"/>
                </a:solidFill>
                <a:latin typeface="Britannic Bold"/>
              </a:rPr>
              <a:t>Local organizing committee </a:t>
            </a:r>
            <a:endParaRPr lang="ru-RU" smtClean="0">
              <a:solidFill>
                <a:srgbClr val="0070C0"/>
              </a:solidFill>
              <a:latin typeface="Britannic Bold"/>
            </a:endParaRPr>
          </a:p>
        </p:txBody>
      </p:sp>
      <p:graphicFrame>
        <p:nvGraphicFramePr>
          <p:cNvPr id="4" name="Содержимое 3"/>
          <p:cNvGraphicFramePr>
            <a:graphicFrameLocks noGrp="1"/>
          </p:cNvGraphicFramePr>
          <p:nvPr>
            <p:ph idx="1"/>
          </p:nvPr>
        </p:nvGraphicFramePr>
        <p:xfrm>
          <a:off x="457200" y="1600201"/>
          <a:ext cx="8329642" cy="3328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428596" y="5072074"/>
          <a:ext cx="8286808" cy="10715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4036" name="Text Box 5"/>
          <p:cNvSpPr txBox="1">
            <a:spLocks noChangeArrowheads="1"/>
          </p:cNvSpPr>
          <p:nvPr/>
        </p:nvSpPr>
        <p:spPr bwMode="auto">
          <a:xfrm>
            <a:off x="8027988" y="6308725"/>
            <a:ext cx="184150" cy="366713"/>
          </a:xfrm>
          <a:prstGeom prst="rect">
            <a:avLst/>
          </a:prstGeom>
          <a:noFill/>
          <a:ln w="9525">
            <a:noFill/>
            <a:miter lim="800000"/>
            <a:headEnd/>
            <a:tailEnd/>
          </a:ln>
        </p:spPr>
        <p:txBody>
          <a:bodyPr wrap="none">
            <a:spAutoFit/>
          </a:bodyPr>
          <a:lstStyle/>
          <a:p>
            <a:endParaRPr lang="ru-RU"/>
          </a:p>
        </p:txBody>
      </p:sp>
      <p:sp>
        <p:nvSpPr>
          <p:cNvPr id="44037" name="Text Box 132"/>
          <p:cNvSpPr txBox="1">
            <a:spLocks noChangeArrowheads="1"/>
          </p:cNvSpPr>
          <p:nvPr/>
        </p:nvSpPr>
        <p:spPr bwMode="auto">
          <a:xfrm>
            <a:off x="7885113" y="6308725"/>
            <a:ext cx="1238250" cy="366713"/>
          </a:xfrm>
          <a:prstGeom prst="rect">
            <a:avLst/>
          </a:prstGeom>
          <a:noFill/>
          <a:ln w="9525">
            <a:noFill/>
            <a:miter lim="800000"/>
            <a:headEnd/>
            <a:tailEnd/>
          </a:ln>
        </p:spPr>
        <p:txBody>
          <a:bodyPr wrap="none">
            <a:spAutoFit/>
          </a:bodyPr>
          <a:lstStyle/>
          <a:p>
            <a:r>
              <a:rPr lang="en-US">
                <a:solidFill>
                  <a:srgbClr val="0070C0"/>
                </a:solidFill>
              </a:rPr>
              <a:t>IYNC2016</a:t>
            </a:r>
            <a:endParaRPr lang="ru-RU">
              <a:solidFill>
                <a:srgbClr val="0070C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785786" y="3286124"/>
          <a:ext cx="7572428" cy="2992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Схема 2"/>
          <p:cNvGraphicFramePr/>
          <p:nvPr/>
        </p:nvGraphicFramePr>
        <p:xfrm>
          <a:off x="785786" y="285728"/>
          <a:ext cx="7572428" cy="27781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5059" name="Text Box 132"/>
          <p:cNvSpPr txBox="1">
            <a:spLocks noChangeArrowheads="1"/>
          </p:cNvSpPr>
          <p:nvPr/>
        </p:nvSpPr>
        <p:spPr bwMode="auto">
          <a:xfrm>
            <a:off x="7885113" y="6308725"/>
            <a:ext cx="1238250" cy="366713"/>
          </a:xfrm>
          <a:prstGeom prst="rect">
            <a:avLst/>
          </a:prstGeom>
          <a:noFill/>
          <a:ln w="9525">
            <a:noFill/>
            <a:miter lim="800000"/>
            <a:headEnd/>
            <a:tailEnd/>
          </a:ln>
        </p:spPr>
        <p:txBody>
          <a:bodyPr wrap="none">
            <a:spAutoFit/>
          </a:bodyPr>
          <a:lstStyle/>
          <a:p>
            <a:r>
              <a:rPr lang="en-US">
                <a:solidFill>
                  <a:srgbClr val="0070C0"/>
                </a:solidFill>
              </a:rPr>
              <a:t>IYNC2016</a:t>
            </a:r>
            <a:endParaRPr lang="ru-RU">
              <a:solidFill>
                <a:srgbClr val="0070C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Заголовок 1"/>
          <p:cNvSpPr>
            <a:spLocks noGrp="1"/>
          </p:cNvSpPr>
          <p:nvPr>
            <p:ph type="title"/>
          </p:nvPr>
        </p:nvSpPr>
        <p:spPr>
          <a:xfrm>
            <a:off x="468313" y="58738"/>
            <a:ext cx="8229600" cy="417512"/>
          </a:xfrm>
        </p:spPr>
        <p:txBody>
          <a:bodyPr/>
          <a:lstStyle/>
          <a:p>
            <a:pPr eaLnBrk="1" hangingPunct="1"/>
            <a:r>
              <a:rPr lang="en-US" smtClean="0">
                <a:solidFill>
                  <a:srgbClr val="0070C0"/>
                </a:solidFill>
                <a:latin typeface="Britannic Bold"/>
              </a:rPr>
              <a:t>Budget</a:t>
            </a:r>
            <a:endParaRPr lang="ru-RU" smtClean="0">
              <a:solidFill>
                <a:srgbClr val="0070C0"/>
              </a:solidFill>
              <a:latin typeface="Britannic Bold"/>
            </a:endParaRPr>
          </a:p>
        </p:txBody>
      </p:sp>
      <p:graphicFrame>
        <p:nvGraphicFramePr>
          <p:cNvPr id="46213" name="Group 133"/>
          <p:cNvGraphicFramePr>
            <a:graphicFrameLocks noGrp="1"/>
          </p:cNvGraphicFramePr>
          <p:nvPr>
            <p:ph idx="1"/>
          </p:nvPr>
        </p:nvGraphicFramePr>
        <p:xfrm>
          <a:off x="539750" y="620713"/>
          <a:ext cx="7891463" cy="5775325"/>
        </p:xfrm>
        <a:graphic>
          <a:graphicData uri="http://schemas.openxmlformats.org/drawingml/2006/table">
            <a:tbl>
              <a:tblPr/>
              <a:tblGrid>
                <a:gridCol w="2209800"/>
                <a:gridCol w="1343025"/>
                <a:gridCol w="4338638"/>
              </a:tblGrid>
              <a:tr h="149225">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Cost, </a:t>
                      </a: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Comment</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20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smtClean="0">
                          <a:ln>
                            <a:noFill/>
                          </a:ln>
                          <a:solidFill>
                            <a:srgbClr val="000000"/>
                          </a:solidFill>
                          <a:effectLst/>
                          <a:latin typeface="Times New Roman" pitchFamily="18" charset="0"/>
                          <a:cs typeface="Times New Roman" pitchFamily="18" charset="0"/>
                        </a:rPr>
                        <a:t>Registration fee</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120</a:t>
                      </a:r>
                      <a:r>
                        <a:rPr kumimoji="0" lang="ru-RU" sz="1000" b="1" i="0" u="none" strike="noStrike" cap="none" normalizeH="0" baseline="0" smtClean="0">
                          <a:ln>
                            <a:noFill/>
                          </a:ln>
                          <a:solidFill>
                            <a:srgbClr val="000000"/>
                          </a:solidFill>
                          <a:effectLst/>
                          <a:latin typeface="Times New Roman" pitchFamily="18" charset="0"/>
                          <a:cs typeface="Times New Roman" pitchFamily="18" charset="0"/>
                        </a:rPr>
                        <a:t> 000</a:t>
                      </a:r>
                      <a:endParaRPr kumimoji="0" lang="ru-RU" sz="1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300 participants х </a:t>
                      </a: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400</a:t>
                      </a: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4463">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smtClean="0">
                          <a:ln>
                            <a:noFill/>
                          </a:ln>
                          <a:solidFill>
                            <a:srgbClr val="000000"/>
                          </a:solidFill>
                          <a:effectLst/>
                          <a:latin typeface="Times New Roman" pitchFamily="18" charset="0"/>
                          <a:cs typeface="Times New Roman" pitchFamily="18" charset="0"/>
                        </a:rPr>
                        <a:t>Venue</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144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Venue Rental</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1</a:t>
                      </a: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0 000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Reginal sponsor</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28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Audia-Video Rental</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6</a:t>
                      </a: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 000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44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Simultaneous interpreter</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6</a:t>
                      </a: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 000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File of participant</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17</a:t>
                      </a: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 000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Book of abstracts (hardcopy), information flyer, program, pen, magnith, souvenir, USB flash drive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Catering</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8</a:t>
                      </a: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0 000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2875">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Special events</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144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Cultural event</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17</a:t>
                      </a: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 000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Farewell dinner</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17</a:t>
                      </a: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 000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28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IYNC games</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3</a:t>
                      </a: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 000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4463">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Technical tour to Zarechniy (Beloyarskaya NPP)</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144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Transport</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3</a:t>
                      </a: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 000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Regional sponsor</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28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Catering</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4</a:t>
                      </a: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5</a:t>
                      </a: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00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44463">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smtClean="0">
                          <a:ln>
                            <a:noFill/>
                          </a:ln>
                          <a:solidFill>
                            <a:srgbClr val="000000"/>
                          </a:solidFill>
                          <a:effectLst/>
                          <a:latin typeface="Times New Roman" pitchFamily="18" charset="0"/>
                          <a:cs typeface="Times New Roman" pitchFamily="18" charset="0"/>
                        </a:rPr>
                        <a:t>IYNC Office</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288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Computers, printers,photocopier</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7</a:t>
                      </a: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 000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Office rental</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1 5</a:t>
                      </a: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00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R</a:t>
                      </a: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egional sponsor</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4463">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Other expences</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1428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Bank account fee</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6</a:t>
                      </a: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00</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Post office box fee</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600</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Photographer</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2 000</a:t>
                      </a: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28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Photo print</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1 500</a:t>
                      </a: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225">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6804" marR="4680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The expenses of the preliminary stage</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8 500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46804" marR="4680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287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Income</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120</a:t>
                      </a:r>
                      <a:r>
                        <a:rPr kumimoji="0" lang="ru-RU" sz="1000" b="1" i="0" u="none" strike="noStrike" cap="none" normalizeH="0" baseline="0" smtClean="0">
                          <a:ln>
                            <a:noFill/>
                          </a:ln>
                          <a:solidFill>
                            <a:srgbClr val="000000"/>
                          </a:solidFill>
                          <a:effectLst/>
                          <a:latin typeface="Times New Roman" pitchFamily="18" charset="0"/>
                          <a:cs typeface="Times New Roman" pitchFamily="18" charset="0"/>
                        </a:rPr>
                        <a:t> 000  </a:t>
                      </a:r>
                      <a:endParaRPr kumimoji="0" lang="ru-RU" sz="1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4463">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Expense</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185</a:t>
                      </a:r>
                      <a:r>
                        <a:rPr kumimoji="0" lang="ru-RU" sz="10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2</a:t>
                      </a:r>
                      <a:r>
                        <a:rPr kumimoji="0" lang="ru-RU" sz="1000" b="1" i="0" u="none" strike="noStrike" cap="none" normalizeH="0" baseline="0" smtClean="0">
                          <a:ln>
                            <a:noFill/>
                          </a:ln>
                          <a:solidFill>
                            <a:srgbClr val="000000"/>
                          </a:solidFill>
                          <a:effectLst/>
                          <a:latin typeface="Times New Roman" pitchFamily="18" charset="0"/>
                          <a:cs typeface="Times New Roman" pitchFamily="18" charset="0"/>
                        </a:rPr>
                        <a:t>00  </a:t>
                      </a:r>
                      <a:endParaRPr kumimoji="0" lang="ru-RU" sz="1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827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Sponsor's expense</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100</a:t>
                      </a:r>
                      <a:r>
                        <a:rPr kumimoji="0" lang="ru-RU" sz="1000" b="1" i="0" u="none" strike="noStrike" cap="none" normalizeH="0" baseline="0" smtClean="0">
                          <a:ln>
                            <a:noFill/>
                          </a:ln>
                          <a:solidFill>
                            <a:srgbClr val="000000"/>
                          </a:solidFill>
                          <a:effectLst/>
                          <a:latin typeface="Times New Roman" pitchFamily="18" charset="0"/>
                          <a:cs typeface="Times New Roman" pitchFamily="18" charset="0"/>
                        </a:rPr>
                        <a:t> 000  </a:t>
                      </a:r>
                      <a:endParaRPr kumimoji="0" lang="ru-RU" sz="1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28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smtClean="0">
                          <a:ln>
                            <a:noFill/>
                          </a:ln>
                          <a:solidFill>
                            <a:srgbClr val="000000"/>
                          </a:solidFill>
                          <a:effectLst/>
                          <a:latin typeface="Times New Roman" pitchFamily="18" charset="0"/>
                          <a:cs typeface="Times New Roman" pitchFamily="18" charset="0"/>
                        </a:rPr>
                        <a:t>Amount of </a:t>
                      </a: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profit</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35</a:t>
                      </a:r>
                      <a:r>
                        <a:rPr kumimoji="0" lang="ru-RU" sz="1000" b="1" i="0" u="none" strike="noStrike" cap="none" normalizeH="0" baseline="0" smtClean="0">
                          <a:ln>
                            <a:noFill/>
                          </a:ln>
                          <a:solidFill>
                            <a:srgbClr val="000000"/>
                          </a:solidFill>
                          <a:effectLst/>
                          <a:latin typeface="Times New Roman" pitchFamily="18" charset="0"/>
                          <a:cs typeface="Times New Roman" pitchFamily="18" charset="0"/>
                        </a:rPr>
                        <a:t> 000</a:t>
                      </a: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6804" marR="4680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6210" name="Text Box 132"/>
          <p:cNvSpPr txBox="1">
            <a:spLocks noChangeArrowheads="1"/>
          </p:cNvSpPr>
          <p:nvPr/>
        </p:nvSpPr>
        <p:spPr bwMode="auto">
          <a:xfrm>
            <a:off x="7885113" y="6308725"/>
            <a:ext cx="1238250" cy="366713"/>
          </a:xfrm>
          <a:prstGeom prst="rect">
            <a:avLst/>
          </a:prstGeom>
          <a:noFill/>
          <a:ln w="9525">
            <a:noFill/>
            <a:miter lim="800000"/>
            <a:headEnd/>
            <a:tailEnd/>
          </a:ln>
        </p:spPr>
        <p:txBody>
          <a:bodyPr wrap="none">
            <a:spAutoFit/>
          </a:bodyPr>
          <a:lstStyle/>
          <a:p>
            <a:r>
              <a:rPr lang="en-US">
                <a:solidFill>
                  <a:srgbClr val="0070C0"/>
                </a:solidFill>
              </a:rPr>
              <a:t>IYNC2016</a:t>
            </a:r>
            <a:endParaRPr lang="ru-RU">
              <a:solidFill>
                <a:srgbClr val="0070C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idx="4294967295"/>
          </p:nvPr>
        </p:nvSpPr>
        <p:spPr>
          <a:xfrm>
            <a:off x="468313" y="0"/>
            <a:ext cx="8229600" cy="417513"/>
          </a:xfrm>
        </p:spPr>
        <p:txBody>
          <a:bodyPr/>
          <a:lstStyle/>
          <a:p>
            <a:pPr eaLnBrk="1" hangingPunct="1"/>
            <a:r>
              <a:rPr lang="en-US" smtClean="0">
                <a:solidFill>
                  <a:srgbClr val="0070C0"/>
                </a:solidFill>
                <a:latin typeface="Britannic Bold"/>
              </a:rPr>
              <a:t>Sponsorship</a:t>
            </a:r>
            <a:endParaRPr lang="ru-RU" smtClean="0">
              <a:solidFill>
                <a:srgbClr val="0070C0"/>
              </a:solidFill>
              <a:latin typeface="Britannic Bold"/>
            </a:endParaRPr>
          </a:p>
        </p:txBody>
      </p:sp>
      <p:sp>
        <p:nvSpPr>
          <p:cNvPr id="49283" name="Text Box 132"/>
          <p:cNvSpPr txBox="1">
            <a:spLocks noChangeArrowheads="1"/>
          </p:cNvSpPr>
          <p:nvPr/>
        </p:nvSpPr>
        <p:spPr bwMode="auto">
          <a:xfrm>
            <a:off x="7885113" y="6308725"/>
            <a:ext cx="1238250" cy="366713"/>
          </a:xfrm>
          <a:prstGeom prst="rect">
            <a:avLst/>
          </a:prstGeom>
          <a:noFill/>
          <a:ln w="9525">
            <a:noFill/>
            <a:miter lim="800000"/>
            <a:headEnd/>
            <a:tailEnd/>
          </a:ln>
        </p:spPr>
        <p:txBody>
          <a:bodyPr wrap="none">
            <a:spAutoFit/>
          </a:bodyPr>
          <a:lstStyle/>
          <a:p>
            <a:r>
              <a:rPr lang="en-US">
                <a:solidFill>
                  <a:srgbClr val="0070C0"/>
                </a:solidFill>
              </a:rPr>
              <a:t>IYNC2016</a:t>
            </a:r>
            <a:endParaRPr lang="ru-RU">
              <a:solidFill>
                <a:srgbClr val="0070C0"/>
              </a:solidFill>
            </a:endParaRPr>
          </a:p>
        </p:txBody>
      </p:sp>
      <p:pic>
        <p:nvPicPr>
          <p:cNvPr id="49284" name="Рисунок 4" descr="Безымянный.jpg"/>
          <p:cNvPicPr>
            <a:picLocks noChangeAspect="1"/>
          </p:cNvPicPr>
          <p:nvPr/>
        </p:nvPicPr>
        <p:blipFill>
          <a:blip r:embed="rId2" cstate="print"/>
          <a:srcRect/>
          <a:stretch>
            <a:fillRect/>
          </a:stretch>
        </p:blipFill>
        <p:spPr bwMode="auto">
          <a:xfrm>
            <a:off x="4572000" y="549275"/>
            <a:ext cx="4157663" cy="5808663"/>
          </a:xfrm>
          <a:prstGeom prst="rect">
            <a:avLst/>
          </a:prstGeom>
          <a:noFill/>
          <a:ln w="9525">
            <a:solidFill>
              <a:schemeClr val="hlink"/>
            </a:solidFill>
            <a:miter lim="800000"/>
            <a:headEnd/>
            <a:tailEnd/>
          </a:ln>
        </p:spPr>
      </p:pic>
      <p:pic>
        <p:nvPicPr>
          <p:cNvPr id="49286" name="Picture 134" descr="logo"/>
          <p:cNvPicPr>
            <a:picLocks noChangeAspect="1" noChangeArrowheads="1"/>
          </p:cNvPicPr>
          <p:nvPr/>
        </p:nvPicPr>
        <p:blipFill>
          <a:blip r:embed="rId3" cstate="print"/>
          <a:srcRect/>
          <a:stretch>
            <a:fillRect/>
          </a:stretch>
        </p:blipFill>
        <p:spPr bwMode="auto">
          <a:xfrm>
            <a:off x="1692275" y="620713"/>
            <a:ext cx="1008063" cy="1512887"/>
          </a:xfrm>
          <a:prstGeom prst="rect">
            <a:avLst/>
          </a:prstGeom>
          <a:noFill/>
        </p:spPr>
      </p:pic>
      <p:pic>
        <p:nvPicPr>
          <p:cNvPr id="49288" name="Picture 136" descr="TVEL_logo"/>
          <p:cNvPicPr>
            <a:picLocks noChangeAspect="1" noChangeArrowheads="1"/>
          </p:cNvPicPr>
          <p:nvPr/>
        </p:nvPicPr>
        <p:blipFill>
          <a:blip r:embed="rId4" cstate="print"/>
          <a:srcRect/>
          <a:stretch>
            <a:fillRect/>
          </a:stretch>
        </p:blipFill>
        <p:spPr bwMode="auto">
          <a:xfrm>
            <a:off x="755650" y="2060575"/>
            <a:ext cx="2519363" cy="925513"/>
          </a:xfrm>
          <a:prstGeom prst="rect">
            <a:avLst/>
          </a:prstGeom>
          <a:noFill/>
        </p:spPr>
      </p:pic>
      <p:pic>
        <p:nvPicPr>
          <p:cNvPr id="49289" name="Picture 137"/>
          <p:cNvPicPr>
            <a:picLocks noChangeAspect="1" noChangeArrowheads="1"/>
          </p:cNvPicPr>
          <p:nvPr/>
        </p:nvPicPr>
        <p:blipFill>
          <a:blip r:embed="rId5" cstate="print"/>
          <a:srcRect/>
          <a:stretch>
            <a:fillRect/>
          </a:stretch>
        </p:blipFill>
        <p:spPr bwMode="auto">
          <a:xfrm>
            <a:off x="611188" y="3068638"/>
            <a:ext cx="3143250" cy="561975"/>
          </a:xfrm>
          <a:prstGeom prst="rect">
            <a:avLst/>
          </a:prstGeom>
          <a:noFill/>
        </p:spPr>
      </p:pic>
      <p:pic>
        <p:nvPicPr>
          <p:cNvPr id="49291" name="Picture 139" descr="img11294"/>
          <p:cNvPicPr>
            <a:picLocks noChangeAspect="1" noChangeArrowheads="1"/>
          </p:cNvPicPr>
          <p:nvPr/>
        </p:nvPicPr>
        <p:blipFill>
          <a:blip r:embed="rId6" cstate="print"/>
          <a:srcRect/>
          <a:stretch>
            <a:fillRect/>
          </a:stretch>
        </p:blipFill>
        <p:spPr bwMode="auto">
          <a:xfrm>
            <a:off x="1547813" y="4005263"/>
            <a:ext cx="2076450" cy="771525"/>
          </a:xfrm>
          <a:prstGeom prst="rect">
            <a:avLst/>
          </a:prstGeom>
          <a:noFill/>
        </p:spPr>
      </p:pic>
      <p:pic>
        <p:nvPicPr>
          <p:cNvPr id="49293" name="Picture 141" descr="img6089"/>
          <p:cNvPicPr>
            <a:picLocks noChangeAspect="1" noChangeArrowheads="1"/>
          </p:cNvPicPr>
          <p:nvPr/>
        </p:nvPicPr>
        <p:blipFill>
          <a:blip r:embed="rId7" cstate="print"/>
          <a:srcRect/>
          <a:stretch>
            <a:fillRect/>
          </a:stretch>
        </p:blipFill>
        <p:spPr bwMode="auto">
          <a:xfrm>
            <a:off x="827088" y="4005263"/>
            <a:ext cx="581025" cy="714375"/>
          </a:xfrm>
          <a:prstGeom prst="rect">
            <a:avLst/>
          </a:prstGeom>
          <a:noFill/>
        </p:spPr>
      </p:pic>
      <p:pic>
        <p:nvPicPr>
          <p:cNvPr id="49295" name="Рисунок 4" descr="Coat_of_Arms_of_Yekaterinburg_(Sverdlovsk_oblast).jpg"/>
          <p:cNvPicPr>
            <a:picLocks noChangeAspect="1" noChangeArrowheads="1"/>
          </p:cNvPicPr>
          <p:nvPr/>
        </p:nvPicPr>
        <p:blipFill>
          <a:blip r:embed="rId8" cstate="print"/>
          <a:srcRect/>
          <a:stretch>
            <a:fillRect/>
          </a:stretch>
        </p:blipFill>
        <p:spPr bwMode="auto">
          <a:xfrm>
            <a:off x="1331913" y="5013325"/>
            <a:ext cx="1749425" cy="156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60 </a:t>
            </a:r>
            <a:r>
              <a:rPr lang="en-US" dirty="0" smtClean="0"/>
              <a:t>Year of First in World Nuclear Power Plant </a:t>
            </a:r>
            <a:endParaRPr lang="ru-RU" dirty="0"/>
          </a:p>
        </p:txBody>
      </p:sp>
      <p:pic>
        <p:nvPicPr>
          <p:cNvPr id="4" name="Содержимое 3" descr="0_3df1a_1248a622_XL.jpg"/>
          <p:cNvPicPr>
            <a:picLocks noGrp="1" noChangeAspect="1"/>
          </p:cNvPicPr>
          <p:nvPr>
            <p:ph idx="1"/>
          </p:nvPr>
        </p:nvPicPr>
        <p:blipFill>
          <a:blip r:embed="rId2" cstate="print"/>
          <a:stretch>
            <a:fillRect/>
          </a:stretch>
        </p:blipFill>
        <p:spPr>
          <a:xfrm>
            <a:off x="714348" y="1571612"/>
            <a:ext cx="4039537" cy="2691342"/>
          </a:xfrm>
        </p:spPr>
      </p:pic>
      <p:sp>
        <p:nvSpPr>
          <p:cNvPr id="5" name="TextBox 4"/>
          <p:cNvSpPr txBox="1"/>
          <p:nvPr/>
        </p:nvSpPr>
        <p:spPr>
          <a:xfrm>
            <a:off x="4857752" y="1500174"/>
            <a:ext cx="3786214" cy="2893100"/>
          </a:xfrm>
          <a:prstGeom prst="rect">
            <a:avLst/>
          </a:prstGeom>
          <a:noFill/>
        </p:spPr>
        <p:txBody>
          <a:bodyPr wrap="square" rtlCol="0">
            <a:spAutoFit/>
          </a:bodyPr>
          <a:lstStyle/>
          <a:p>
            <a:pPr algn="just"/>
            <a:r>
              <a:rPr lang="en-US" sz="1400" dirty="0" smtClean="0"/>
              <a:t>Nuclear power plant was put into operation on June 27, 1954. Its construction was done in just 3 years. Basic engineering solutions have been developed by the design Bureau headed by N.A. </a:t>
            </a:r>
            <a:r>
              <a:rPr lang="en-US" sz="1400" dirty="0" err="1" smtClean="0"/>
              <a:t>Dollezhal</a:t>
            </a:r>
            <a:r>
              <a:rPr lang="en-US" sz="1400" dirty="0" smtClean="0"/>
              <a:t>. In parallel there was the formation and training of the first operational team of the First NPP. The building of the NPP - 3 storey building, designed in the style of "Stalin Empire style". Opposite the building of the CHP, which was located turbine is the world's First NPP. Currently, it is recognized that the world's First NPP constructed in </a:t>
            </a:r>
            <a:r>
              <a:rPr lang="en-US" sz="1400" dirty="0" err="1" smtClean="0"/>
              <a:t>Obninsk</a:t>
            </a:r>
            <a:r>
              <a:rPr lang="en-US" sz="1400" dirty="0" smtClean="0"/>
              <a:t>, as was made to synchronize with a electricity net.</a:t>
            </a:r>
            <a:endParaRPr lang="ru-RU" sz="1400" dirty="0"/>
          </a:p>
        </p:txBody>
      </p:sp>
      <p:pic>
        <p:nvPicPr>
          <p:cNvPr id="6" name="Рисунок 5" descr="Безымянный.jpg"/>
          <p:cNvPicPr>
            <a:picLocks noChangeAspect="1"/>
          </p:cNvPicPr>
          <p:nvPr/>
        </p:nvPicPr>
        <p:blipFill>
          <a:blip r:embed="rId3" cstate="print"/>
          <a:stretch>
            <a:fillRect/>
          </a:stretch>
        </p:blipFill>
        <p:spPr>
          <a:xfrm>
            <a:off x="2071670" y="4643446"/>
            <a:ext cx="4909196" cy="19390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a:xfrm>
            <a:off x="468313" y="2492375"/>
            <a:ext cx="8229600" cy="1143000"/>
          </a:xfrm>
        </p:spPr>
        <p:txBody>
          <a:bodyPr/>
          <a:lstStyle/>
          <a:p>
            <a:pPr eaLnBrk="1" hangingPunct="1"/>
            <a:r>
              <a:rPr lang="en-US" dirty="0" smtClean="0">
                <a:solidFill>
                  <a:srgbClr val="0070C0"/>
                </a:solidFill>
                <a:latin typeface="Britannic Bold"/>
              </a:rPr>
              <a:t>Thank you!</a:t>
            </a:r>
            <a:endParaRPr lang="ru-RU" dirty="0" smtClean="0">
              <a:solidFill>
                <a:srgbClr val="0070C0"/>
              </a:solidFill>
              <a:latin typeface="Britannic Bo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a:xfrm>
            <a:off x="539750" y="0"/>
            <a:ext cx="8147050" cy="692150"/>
          </a:xfrm>
        </p:spPr>
        <p:txBody>
          <a:bodyPr/>
          <a:lstStyle/>
          <a:p>
            <a:pPr eaLnBrk="1" hangingPunct="1"/>
            <a:r>
              <a:rPr lang="ru-RU" smtClean="0">
                <a:solidFill>
                  <a:srgbClr val="0070C0"/>
                </a:solidFill>
                <a:latin typeface="Britannic Bold"/>
                <a:hlinkClick r:id="rId3"/>
              </a:rPr>
              <a:t> </a:t>
            </a:r>
            <a:r>
              <a:rPr lang="ru-RU" smtClean="0">
                <a:solidFill>
                  <a:srgbClr val="0070C0"/>
                </a:solidFill>
                <a:latin typeface="Britannic Bold"/>
              </a:rPr>
              <a:t/>
            </a:r>
            <a:br>
              <a:rPr lang="ru-RU" smtClean="0">
                <a:solidFill>
                  <a:srgbClr val="0070C0"/>
                </a:solidFill>
                <a:latin typeface="Britannic Bold"/>
              </a:rPr>
            </a:br>
            <a:r>
              <a:rPr lang="ru-RU" smtClean="0">
                <a:solidFill>
                  <a:srgbClr val="0070C0"/>
                </a:solidFill>
                <a:latin typeface="Britannic Bold"/>
              </a:rPr>
              <a:t>Koltsovo Airport</a:t>
            </a:r>
            <a:r>
              <a:rPr lang="en-US" smtClean="0">
                <a:solidFill>
                  <a:srgbClr val="0070C0"/>
                </a:solidFill>
                <a:latin typeface="Britannic Bold"/>
              </a:rPr>
              <a:t>, </a:t>
            </a:r>
            <a:r>
              <a:rPr lang="ru-RU" smtClean="0">
                <a:solidFill>
                  <a:srgbClr val="0070C0"/>
                </a:solidFill>
                <a:latin typeface="Britannic Bold"/>
              </a:rPr>
              <a:t>Ekaterinburg</a:t>
            </a:r>
          </a:p>
        </p:txBody>
      </p:sp>
      <p:sp>
        <p:nvSpPr>
          <p:cNvPr id="17410" name="Rectangle 3"/>
          <p:cNvSpPr>
            <a:spLocks noGrp="1"/>
          </p:cNvSpPr>
          <p:nvPr>
            <p:ph type="body" idx="1"/>
          </p:nvPr>
        </p:nvSpPr>
        <p:spPr/>
        <p:txBody>
          <a:bodyPr/>
          <a:lstStyle/>
          <a:p>
            <a:endParaRPr lang="ru-RU" smtClean="0"/>
          </a:p>
        </p:txBody>
      </p:sp>
      <p:pic>
        <p:nvPicPr>
          <p:cNvPr id="17411" name="Picture 5" descr="http://www.koltsovo.ru/attels/flightmap_en.jpg"/>
          <p:cNvPicPr>
            <a:picLocks noChangeAspect="1" noChangeArrowheads="1"/>
          </p:cNvPicPr>
          <p:nvPr/>
        </p:nvPicPr>
        <p:blipFill>
          <a:blip r:embed="rId4" cstate="print"/>
          <a:srcRect/>
          <a:stretch>
            <a:fillRect/>
          </a:stretch>
        </p:blipFill>
        <p:spPr bwMode="auto">
          <a:xfrm>
            <a:off x="323850" y="1262063"/>
            <a:ext cx="8424863" cy="5046662"/>
          </a:xfrm>
          <a:prstGeom prst="rect">
            <a:avLst/>
          </a:prstGeom>
          <a:noFill/>
          <a:ln w="9525">
            <a:noFill/>
            <a:miter lim="800000"/>
            <a:headEnd/>
            <a:tailEnd/>
          </a:ln>
        </p:spPr>
      </p:pic>
      <p:pic>
        <p:nvPicPr>
          <p:cNvPr id="17412" name="Рисунок 3" descr="1200-upload-blog-3e8-e.jpg"/>
          <p:cNvPicPr>
            <a:picLocks noChangeAspect="1" noChangeArrowheads="1"/>
          </p:cNvPicPr>
          <p:nvPr/>
        </p:nvPicPr>
        <p:blipFill>
          <a:blip r:embed="rId5" cstate="print"/>
          <a:srcRect/>
          <a:stretch>
            <a:fillRect/>
          </a:stretch>
        </p:blipFill>
        <p:spPr bwMode="auto">
          <a:xfrm>
            <a:off x="5435600" y="1484313"/>
            <a:ext cx="3571875" cy="2286000"/>
          </a:xfrm>
          <a:prstGeom prst="rect">
            <a:avLst/>
          </a:prstGeom>
          <a:noFill/>
          <a:ln w="9525">
            <a:noFill/>
            <a:miter lim="800000"/>
            <a:headEnd/>
            <a:tailEnd/>
          </a:ln>
        </p:spPr>
      </p:pic>
      <p:sp>
        <p:nvSpPr>
          <p:cNvPr id="17413" name="Text Box 132"/>
          <p:cNvSpPr txBox="1">
            <a:spLocks noChangeArrowheads="1"/>
          </p:cNvSpPr>
          <p:nvPr/>
        </p:nvSpPr>
        <p:spPr bwMode="auto">
          <a:xfrm>
            <a:off x="8027988" y="6308725"/>
            <a:ext cx="1249362" cy="369888"/>
          </a:xfrm>
          <a:prstGeom prst="rect">
            <a:avLst/>
          </a:prstGeom>
          <a:noFill/>
          <a:ln w="9525">
            <a:noFill/>
            <a:miter lim="800000"/>
            <a:headEnd/>
            <a:tailEnd/>
          </a:ln>
        </p:spPr>
        <p:txBody>
          <a:bodyPr wrap="none">
            <a:spAutoFit/>
          </a:bodyPr>
          <a:lstStyle/>
          <a:p>
            <a:r>
              <a:rPr lang="en-US">
                <a:solidFill>
                  <a:srgbClr val="0070C0"/>
                </a:solidFill>
              </a:rPr>
              <a:t>IYNC2016</a:t>
            </a:r>
            <a:endParaRPr lang="ru-RU">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1000"/>
                                        <p:tgtEl>
                                          <p:spTgt spid="17412"/>
                                        </p:tgtEl>
                                      </p:cBhvr>
                                    </p:animEffect>
                                    <p:anim calcmode="lin" valueType="num">
                                      <p:cBhvr>
                                        <p:cTn id="8" dur="1000" fill="hold"/>
                                        <p:tgtEl>
                                          <p:spTgt spid="17412"/>
                                        </p:tgtEl>
                                        <p:attrNameLst>
                                          <p:attrName>ppt_x</p:attrName>
                                        </p:attrNameLst>
                                      </p:cBhvr>
                                      <p:tavLst>
                                        <p:tav tm="0">
                                          <p:val>
                                            <p:strVal val="#ppt_x"/>
                                          </p:val>
                                        </p:tav>
                                        <p:tav tm="100000">
                                          <p:val>
                                            <p:strVal val="#ppt_x"/>
                                          </p:val>
                                        </p:tav>
                                      </p:tavLst>
                                    </p:anim>
                                    <p:anim calcmode="lin" valueType="num">
                                      <p:cBhvr>
                                        <p:cTn id="9" dur="1000" fill="hold"/>
                                        <p:tgtEl>
                                          <p:spTgt spid="174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idx="4294967295"/>
          </p:nvPr>
        </p:nvSpPr>
        <p:spPr/>
        <p:txBody>
          <a:bodyPr/>
          <a:lstStyle/>
          <a:p>
            <a:pPr eaLnBrk="1" hangingPunct="1"/>
            <a:r>
              <a:rPr lang="en-US" smtClean="0">
                <a:solidFill>
                  <a:srgbClr val="0070C0"/>
                </a:solidFill>
                <a:latin typeface="Britannic Bold"/>
              </a:rPr>
              <a:t>Proposed host city</a:t>
            </a:r>
            <a:endParaRPr lang="ru-RU" smtClean="0">
              <a:solidFill>
                <a:srgbClr val="0070C0"/>
              </a:solidFill>
              <a:latin typeface="Britannic Bold"/>
            </a:endParaRPr>
          </a:p>
        </p:txBody>
      </p:sp>
      <p:pic>
        <p:nvPicPr>
          <p:cNvPr id="19458" name="Picture 2" descr="http://img-fotki.yandex.ru/get/6512/30348152.138/0_67876_153db754_orig"/>
          <p:cNvPicPr>
            <a:picLocks noChangeAspect="1" noChangeArrowheads="1"/>
          </p:cNvPicPr>
          <p:nvPr/>
        </p:nvPicPr>
        <p:blipFill>
          <a:blip r:embed="rId3" cstate="print"/>
          <a:srcRect/>
          <a:stretch>
            <a:fillRect/>
          </a:stretch>
        </p:blipFill>
        <p:spPr bwMode="auto">
          <a:xfrm>
            <a:off x="468313" y="1268413"/>
            <a:ext cx="8428037" cy="5122862"/>
          </a:xfrm>
          <a:prstGeom prst="rect">
            <a:avLst/>
          </a:prstGeom>
          <a:noFill/>
          <a:ln w="9525">
            <a:noFill/>
            <a:miter lim="800000"/>
            <a:headEnd/>
            <a:tailEnd/>
          </a:ln>
        </p:spPr>
      </p:pic>
      <p:sp>
        <p:nvSpPr>
          <p:cNvPr id="19459" name="Text Box 4"/>
          <p:cNvSpPr txBox="1">
            <a:spLocks noChangeArrowheads="1"/>
          </p:cNvSpPr>
          <p:nvPr/>
        </p:nvSpPr>
        <p:spPr bwMode="auto">
          <a:xfrm>
            <a:off x="8027988" y="6491288"/>
            <a:ext cx="184150" cy="366712"/>
          </a:xfrm>
          <a:prstGeom prst="rect">
            <a:avLst/>
          </a:prstGeom>
          <a:noFill/>
          <a:ln w="9525">
            <a:noFill/>
            <a:miter lim="800000"/>
            <a:headEnd/>
            <a:tailEnd/>
          </a:ln>
        </p:spPr>
        <p:txBody>
          <a:bodyPr wrap="none">
            <a:spAutoFit/>
          </a:bodyPr>
          <a:lstStyle/>
          <a:p>
            <a:endParaRPr lang="ru-RU"/>
          </a:p>
        </p:txBody>
      </p:sp>
      <p:sp>
        <p:nvSpPr>
          <p:cNvPr id="19460" name="Text Box 132"/>
          <p:cNvSpPr txBox="1">
            <a:spLocks noChangeArrowheads="1"/>
          </p:cNvSpPr>
          <p:nvPr/>
        </p:nvSpPr>
        <p:spPr bwMode="auto">
          <a:xfrm>
            <a:off x="8027988" y="6308725"/>
            <a:ext cx="1249362" cy="369888"/>
          </a:xfrm>
          <a:prstGeom prst="rect">
            <a:avLst/>
          </a:prstGeom>
          <a:noFill/>
          <a:ln w="9525">
            <a:noFill/>
            <a:miter lim="800000"/>
            <a:headEnd/>
            <a:tailEnd/>
          </a:ln>
        </p:spPr>
        <p:txBody>
          <a:bodyPr wrap="none">
            <a:spAutoFit/>
          </a:bodyPr>
          <a:lstStyle/>
          <a:p>
            <a:r>
              <a:rPr lang="en-US">
                <a:solidFill>
                  <a:srgbClr val="0070C0"/>
                </a:solidFill>
              </a:rPr>
              <a:t>IYNC2016</a:t>
            </a:r>
            <a:endParaRPr lang="ru-RU">
              <a:solidFill>
                <a:srgbClr val="0070C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idx="4294967295"/>
          </p:nvPr>
        </p:nvSpPr>
        <p:spPr>
          <a:xfrm>
            <a:off x="498475" y="0"/>
            <a:ext cx="8229600" cy="1143000"/>
          </a:xfrm>
        </p:spPr>
        <p:txBody>
          <a:bodyPr/>
          <a:lstStyle/>
          <a:p>
            <a:pPr eaLnBrk="1" hangingPunct="1"/>
            <a:r>
              <a:rPr lang="en-US" smtClean="0">
                <a:solidFill>
                  <a:srgbClr val="0070C0"/>
                </a:solidFill>
                <a:latin typeface="Britannic Bold"/>
              </a:rPr>
              <a:t>Proposed host city</a:t>
            </a:r>
            <a:endParaRPr lang="ru-RU" smtClean="0">
              <a:solidFill>
                <a:srgbClr val="0070C0"/>
              </a:solidFill>
              <a:latin typeface="Britannic Bold"/>
            </a:endParaRPr>
          </a:p>
        </p:txBody>
      </p:sp>
      <p:pic>
        <p:nvPicPr>
          <p:cNvPr id="21506" name="Picture 2" descr="http://img-fotki.yandex.ru/get/6613/30348152.138/0_6787b_2efc8678_orig"/>
          <p:cNvPicPr>
            <a:picLocks noChangeAspect="1" noChangeArrowheads="1"/>
          </p:cNvPicPr>
          <p:nvPr/>
        </p:nvPicPr>
        <p:blipFill>
          <a:blip r:embed="rId2" cstate="print"/>
          <a:srcRect/>
          <a:stretch>
            <a:fillRect/>
          </a:stretch>
        </p:blipFill>
        <p:spPr bwMode="auto">
          <a:xfrm>
            <a:off x="611188" y="981075"/>
            <a:ext cx="8161337" cy="5449888"/>
          </a:xfrm>
          <a:prstGeom prst="rect">
            <a:avLst/>
          </a:prstGeom>
          <a:noFill/>
          <a:ln w="9525">
            <a:noFill/>
            <a:miter lim="800000"/>
            <a:headEnd/>
            <a:tailEnd/>
          </a:ln>
        </p:spPr>
      </p:pic>
      <p:sp>
        <p:nvSpPr>
          <p:cNvPr id="21507" name="Text Box 132"/>
          <p:cNvSpPr txBox="1">
            <a:spLocks noChangeArrowheads="1"/>
          </p:cNvSpPr>
          <p:nvPr/>
        </p:nvSpPr>
        <p:spPr bwMode="auto">
          <a:xfrm>
            <a:off x="8027988" y="6308725"/>
            <a:ext cx="1249362" cy="369888"/>
          </a:xfrm>
          <a:prstGeom prst="rect">
            <a:avLst/>
          </a:prstGeom>
          <a:noFill/>
          <a:ln w="9525">
            <a:noFill/>
            <a:miter lim="800000"/>
            <a:headEnd/>
            <a:tailEnd/>
          </a:ln>
        </p:spPr>
        <p:txBody>
          <a:bodyPr wrap="none">
            <a:spAutoFit/>
          </a:bodyPr>
          <a:lstStyle/>
          <a:p>
            <a:r>
              <a:rPr lang="en-US">
                <a:solidFill>
                  <a:srgbClr val="0070C0"/>
                </a:solidFill>
              </a:rPr>
              <a:t>IYNC2016</a:t>
            </a:r>
            <a:endParaRPr lang="ru-RU">
              <a:solidFill>
                <a:srgbClr val="0070C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p:txBody>
          <a:bodyPr/>
          <a:lstStyle/>
          <a:p>
            <a:pPr eaLnBrk="1" hangingPunct="1"/>
            <a:r>
              <a:rPr lang="en-US" smtClean="0">
                <a:solidFill>
                  <a:srgbClr val="0070C0"/>
                </a:solidFill>
                <a:latin typeface="Britannic Bold"/>
              </a:rPr>
              <a:t>Ekaterinburg hosting experience</a:t>
            </a:r>
            <a:endParaRPr lang="ru-RU" smtClean="0">
              <a:solidFill>
                <a:srgbClr val="0070C0"/>
              </a:solidFill>
              <a:latin typeface="Britannic Bold"/>
            </a:endParaRPr>
          </a:p>
        </p:txBody>
      </p:sp>
      <p:pic>
        <p:nvPicPr>
          <p:cNvPr id="22530" name="Picture 2"/>
          <p:cNvPicPr>
            <a:picLocks noChangeAspect="1" noChangeArrowheads="1"/>
          </p:cNvPicPr>
          <p:nvPr/>
        </p:nvPicPr>
        <p:blipFill>
          <a:blip r:embed="rId3" cstate="print"/>
          <a:srcRect/>
          <a:stretch>
            <a:fillRect/>
          </a:stretch>
        </p:blipFill>
        <p:spPr bwMode="auto">
          <a:xfrm>
            <a:off x="1063625" y="1412875"/>
            <a:ext cx="7148513" cy="4772025"/>
          </a:xfrm>
          <a:prstGeom prst="rect">
            <a:avLst/>
          </a:prstGeom>
          <a:noFill/>
          <a:ln w="9525">
            <a:noFill/>
            <a:miter lim="800000"/>
            <a:headEnd/>
            <a:tailEnd/>
          </a:ln>
        </p:spPr>
      </p:pic>
      <p:sp>
        <p:nvSpPr>
          <p:cNvPr id="22531" name="Text Box 7"/>
          <p:cNvSpPr txBox="1">
            <a:spLocks noChangeArrowheads="1"/>
          </p:cNvSpPr>
          <p:nvPr/>
        </p:nvSpPr>
        <p:spPr bwMode="auto">
          <a:xfrm>
            <a:off x="8027988" y="6308725"/>
            <a:ext cx="184150" cy="366713"/>
          </a:xfrm>
          <a:prstGeom prst="rect">
            <a:avLst/>
          </a:prstGeom>
          <a:noFill/>
          <a:ln w="9525">
            <a:noFill/>
            <a:miter lim="800000"/>
            <a:headEnd/>
            <a:tailEnd/>
          </a:ln>
        </p:spPr>
        <p:txBody>
          <a:bodyPr wrap="none">
            <a:spAutoFit/>
          </a:bodyPr>
          <a:lstStyle/>
          <a:p>
            <a:endParaRPr lang="ru-RU"/>
          </a:p>
        </p:txBody>
      </p:sp>
      <p:sp>
        <p:nvSpPr>
          <p:cNvPr id="22532" name="TextBox 8"/>
          <p:cNvSpPr txBox="1">
            <a:spLocks noChangeArrowheads="1"/>
          </p:cNvSpPr>
          <p:nvPr/>
        </p:nvSpPr>
        <p:spPr bwMode="auto">
          <a:xfrm>
            <a:off x="2814638" y="6169025"/>
            <a:ext cx="3646487" cy="646113"/>
          </a:xfrm>
          <a:prstGeom prst="rect">
            <a:avLst/>
          </a:prstGeom>
          <a:noFill/>
          <a:ln w="9525">
            <a:noFill/>
            <a:miter lim="800000"/>
            <a:headEnd/>
            <a:tailEnd/>
          </a:ln>
        </p:spPr>
        <p:txBody>
          <a:bodyPr>
            <a:spAutoFit/>
          </a:bodyPr>
          <a:lstStyle/>
          <a:p>
            <a:r>
              <a:rPr lang="en-US">
                <a:latin typeface="Calibri" pitchFamily="34" charset="0"/>
              </a:rPr>
              <a:t>June 3</a:t>
            </a:r>
            <a:r>
              <a:rPr lang="ru-RU">
                <a:latin typeface="Calibri" pitchFamily="34" charset="0"/>
              </a:rPr>
              <a:t> — </a:t>
            </a:r>
            <a:r>
              <a:rPr lang="en-US">
                <a:latin typeface="Calibri" pitchFamily="34" charset="0"/>
              </a:rPr>
              <a:t>4, 2013 Russia-EU summit. </a:t>
            </a:r>
          </a:p>
          <a:p>
            <a:endParaRPr lang="ru-RU">
              <a:latin typeface="Calibri" pitchFamily="34" charset="0"/>
            </a:endParaRPr>
          </a:p>
        </p:txBody>
      </p:sp>
      <p:sp>
        <p:nvSpPr>
          <p:cNvPr id="22533" name="Text Box 132"/>
          <p:cNvSpPr txBox="1">
            <a:spLocks noChangeArrowheads="1"/>
          </p:cNvSpPr>
          <p:nvPr/>
        </p:nvSpPr>
        <p:spPr bwMode="auto">
          <a:xfrm>
            <a:off x="8027988" y="6308725"/>
            <a:ext cx="1249362" cy="369888"/>
          </a:xfrm>
          <a:prstGeom prst="rect">
            <a:avLst/>
          </a:prstGeom>
          <a:noFill/>
          <a:ln w="9525">
            <a:noFill/>
            <a:miter lim="800000"/>
            <a:headEnd/>
            <a:tailEnd/>
          </a:ln>
        </p:spPr>
        <p:txBody>
          <a:bodyPr wrap="none">
            <a:spAutoFit/>
          </a:bodyPr>
          <a:lstStyle/>
          <a:p>
            <a:r>
              <a:rPr lang="en-US">
                <a:solidFill>
                  <a:srgbClr val="0070C0"/>
                </a:solidFill>
              </a:rPr>
              <a:t>IYNC2016</a:t>
            </a:r>
            <a:endParaRPr lang="ru-RU">
              <a:solidFill>
                <a:srgbClr val="0070C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idx="4294967295"/>
          </p:nvPr>
        </p:nvSpPr>
        <p:spPr/>
        <p:txBody>
          <a:bodyPr/>
          <a:lstStyle/>
          <a:p>
            <a:pPr eaLnBrk="1" hangingPunct="1"/>
            <a:r>
              <a:rPr lang="en-US" smtClean="0">
                <a:solidFill>
                  <a:srgbClr val="0070C0"/>
                </a:solidFill>
                <a:latin typeface="Britannic Bold"/>
              </a:rPr>
              <a:t>Ekaterinburg hosting experience</a:t>
            </a:r>
            <a:endParaRPr lang="ru-RU" smtClean="0">
              <a:solidFill>
                <a:srgbClr val="0070C0"/>
              </a:solidFill>
              <a:latin typeface="Britannic Bold"/>
            </a:endParaRPr>
          </a:p>
        </p:txBody>
      </p:sp>
      <p:sp>
        <p:nvSpPr>
          <p:cNvPr id="24578" name="Text Box 7"/>
          <p:cNvSpPr txBox="1">
            <a:spLocks noChangeArrowheads="1"/>
          </p:cNvSpPr>
          <p:nvPr/>
        </p:nvSpPr>
        <p:spPr bwMode="auto">
          <a:xfrm>
            <a:off x="8027988" y="6308725"/>
            <a:ext cx="184150" cy="366713"/>
          </a:xfrm>
          <a:prstGeom prst="rect">
            <a:avLst/>
          </a:prstGeom>
          <a:noFill/>
          <a:ln w="9525">
            <a:noFill/>
            <a:miter lim="800000"/>
            <a:headEnd/>
            <a:tailEnd/>
          </a:ln>
        </p:spPr>
        <p:txBody>
          <a:bodyPr wrap="none">
            <a:spAutoFit/>
          </a:bodyPr>
          <a:lstStyle/>
          <a:p>
            <a:endParaRPr lang="ru-RU"/>
          </a:p>
        </p:txBody>
      </p:sp>
      <p:sp>
        <p:nvSpPr>
          <p:cNvPr id="24579" name="TextBox 8"/>
          <p:cNvSpPr txBox="1">
            <a:spLocks noChangeArrowheads="1"/>
          </p:cNvSpPr>
          <p:nvPr/>
        </p:nvSpPr>
        <p:spPr bwMode="auto">
          <a:xfrm>
            <a:off x="2771775" y="6353175"/>
            <a:ext cx="3643313" cy="646113"/>
          </a:xfrm>
          <a:prstGeom prst="rect">
            <a:avLst/>
          </a:prstGeom>
          <a:noFill/>
          <a:ln w="9525">
            <a:noFill/>
            <a:miter lim="800000"/>
            <a:headEnd/>
            <a:tailEnd/>
          </a:ln>
        </p:spPr>
        <p:txBody>
          <a:bodyPr wrap="none">
            <a:spAutoFit/>
          </a:bodyPr>
          <a:lstStyle/>
          <a:p>
            <a:r>
              <a:rPr lang="en-US">
                <a:latin typeface="Calibri" pitchFamily="34" charset="0"/>
              </a:rPr>
              <a:t>June 3</a:t>
            </a:r>
            <a:r>
              <a:rPr lang="ru-RU">
                <a:latin typeface="Calibri" pitchFamily="34" charset="0"/>
              </a:rPr>
              <a:t> — </a:t>
            </a:r>
            <a:r>
              <a:rPr lang="en-US">
                <a:latin typeface="Calibri" pitchFamily="34" charset="0"/>
              </a:rPr>
              <a:t>4, 2013 Russia-EU summit. </a:t>
            </a:r>
          </a:p>
          <a:p>
            <a:endParaRPr lang="ru-RU">
              <a:latin typeface="Calibri" pitchFamily="34" charset="0"/>
            </a:endParaRPr>
          </a:p>
        </p:txBody>
      </p:sp>
      <p:pic>
        <p:nvPicPr>
          <p:cNvPr id="24580" name="Picture 4" descr="Russia-EU summit. Yekaterinburg, 3-4 June 2013"/>
          <p:cNvPicPr>
            <a:picLocks noChangeAspect="1" noChangeArrowheads="1"/>
          </p:cNvPicPr>
          <p:nvPr/>
        </p:nvPicPr>
        <p:blipFill>
          <a:blip r:embed="rId3" cstate="print"/>
          <a:srcRect/>
          <a:stretch>
            <a:fillRect/>
          </a:stretch>
        </p:blipFill>
        <p:spPr bwMode="auto">
          <a:xfrm>
            <a:off x="1241425" y="1557338"/>
            <a:ext cx="6911975" cy="4616450"/>
          </a:xfrm>
          <a:prstGeom prst="rect">
            <a:avLst/>
          </a:prstGeom>
          <a:noFill/>
          <a:ln w="9525">
            <a:noFill/>
            <a:miter lim="800000"/>
            <a:headEnd/>
            <a:tailEnd/>
          </a:ln>
        </p:spPr>
      </p:pic>
      <p:sp>
        <p:nvSpPr>
          <p:cNvPr id="24581" name="Text Box 132"/>
          <p:cNvSpPr txBox="1">
            <a:spLocks noChangeArrowheads="1"/>
          </p:cNvSpPr>
          <p:nvPr/>
        </p:nvSpPr>
        <p:spPr bwMode="auto">
          <a:xfrm>
            <a:off x="8027988" y="6308725"/>
            <a:ext cx="1249362" cy="369888"/>
          </a:xfrm>
          <a:prstGeom prst="rect">
            <a:avLst/>
          </a:prstGeom>
          <a:noFill/>
          <a:ln w="9525">
            <a:noFill/>
            <a:miter lim="800000"/>
            <a:headEnd/>
            <a:tailEnd/>
          </a:ln>
        </p:spPr>
        <p:txBody>
          <a:bodyPr wrap="none">
            <a:spAutoFit/>
          </a:bodyPr>
          <a:lstStyle/>
          <a:p>
            <a:r>
              <a:rPr lang="en-US">
                <a:solidFill>
                  <a:srgbClr val="0070C0"/>
                </a:solidFill>
              </a:rPr>
              <a:t>IYNC2016</a:t>
            </a:r>
            <a:endParaRPr lang="ru-RU">
              <a:solidFill>
                <a:srgbClr val="0070C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8027988" y="6308725"/>
            <a:ext cx="184150" cy="366713"/>
          </a:xfrm>
          <a:prstGeom prst="rect">
            <a:avLst/>
          </a:prstGeom>
          <a:noFill/>
          <a:ln w="9525">
            <a:noFill/>
            <a:miter lim="800000"/>
            <a:headEnd/>
            <a:tailEnd/>
          </a:ln>
        </p:spPr>
        <p:txBody>
          <a:bodyPr wrap="none">
            <a:spAutoFit/>
          </a:bodyPr>
          <a:lstStyle/>
          <a:p>
            <a:endParaRPr lang="ru-RU"/>
          </a:p>
        </p:txBody>
      </p:sp>
      <p:sp>
        <p:nvSpPr>
          <p:cNvPr id="26625" name="Заголовок 1"/>
          <p:cNvSpPr>
            <a:spLocks noGrp="1"/>
          </p:cNvSpPr>
          <p:nvPr>
            <p:ph type="title" idx="4294967295"/>
          </p:nvPr>
        </p:nvSpPr>
        <p:spPr/>
        <p:txBody>
          <a:bodyPr/>
          <a:lstStyle/>
          <a:p>
            <a:pPr eaLnBrk="1" hangingPunct="1"/>
            <a:r>
              <a:rPr lang="en-US" smtClean="0">
                <a:solidFill>
                  <a:srgbClr val="0070C0"/>
                </a:solidFill>
                <a:latin typeface="Britannic Bold"/>
              </a:rPr>
              <a:t>Cultural program</a:t>
            </a:r>
            <a:endParaRPr lang="ru-RU" smtClean="0">
              <a:solidFill>
                <a:srgbClr val="0070C0"/>
              </a:solidFill>
              <a:latin typeface="Britannic Bold"/>
            </a:endParaRPr>
          </a:p>
        </p:txBody>
      </p:sp>
      <p:sp>
        <p:nvSpPr>
          <p:cNvPr id="26628" name="Text Box 132"/>
          <p:cNvSpPr txBox="1">
            <a:spLocks noChangeArrowheads="1"/>
          </p:cNvSpPr>
          <p:nvPr/>
        </p:nvSpPr>
        <p:spPr bwMode="auto">
          <a:xfrm>
            <a:off x="8027988" y="6308725"/>
            <a:ext cx="1249362" cy="369888"/>
          </a:xfrm>
          <a:prstGeom prst="rect">
            <a:avLst/>
          </a:prstGeom>
          <a:noFill/>
          <a:ln w="9525">
            <a:noFill/>
            <a:miter lim="800000"/>
            <a:headEnd/>
            <a:tailEnd/>
          </a:ln>
        </p:spPr>
        <p:txBody>
          <a:bodyPr wrap="none">
            <a:spAutoFit/>
          </a:bodyPr>
          <a:lstStyle/>
          <a:p>
            <a:r>
              <a:rPr lang="en-US">
                <a:solidFill>
                  <a:srgbClr val="0070C0"/>
                </a:solidFill>
              </a:rPr>
              <a:t>IYNC2016</a:t>
            </a:r>
            <a:endParaRPr lang="ru-RU">
              <a:solidFill>
                <a:srgbClr val="0070C0"/>
              </a:solidFill>
            </a:endParaRPr>
          </a:p>
        </p:txBody>
      </p:sp>
      <p:pic>
        <p:nvPicPr>
          <p:cNvPr id="26637" name="Picture 13"/>
          <p:cNvPicPr>
            <a:picLocks noChangeAspect="1" noChangeArrowheads="1"/>
          </p:cNvPicPr>
          <p:nvPr/>
        </p:nvPicPr>
        <p:blipFill>
          <a:blip r:embed="rId3" cstate="print"/>
          <a:srcRect/>
          <a:stretch>
            <a:fillRect/>
          </a:stretch>
        </p:blipFill>
        <p:spPr bwMode="auto">
          <a:xfrm>
            <a:off x="1835150" y="1268413"/>
            <a:ext cx="5943600" cy="491013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idx="4294967295"/>
          </p:nvPr>
        </p:nvSpPr>
        <p:spPr/>
        <p:txBody>
          <a:bodyPr/>
          <a:lstStyle/>
          <a:p>
            <a:pPr eaLnBrk="1" hangingPunct="1"/>
            <a:r>
              <a:rPr lang="en-US" smtClean="0">
                <a:solidFill>
                  <a:srgbClr val="0070C0"/>
                </a:solidFill>
                <a:latin typeface="Britannic Bold"/>
              </a:rPr>
              <a:t>Cultural program</a:t>
            </a:r>
            <a:endParaRPr lang="ru-RU" smtClean="0">
              <a:solidFill>
                <a:srgbClr val="0070C0"/>
              </a:solidFill>
              <a:latin typeface="Britannic Bold"/>
            </a:endParaRPr>
          </a:p>
        </p:txBody>
      </p:sp>
      <p:sp>
        <p:nvSpPr>
          <p:cNvPr id="50179" name="Text Box 4"/>
          <p:cNvSpPr txBox="1">
            <a:spLocks noChangeArrowheads="1"/>
          </p:cNvSpPr>
          <p:nvPr/>
        </p:nvSpPr>
        <p:spPr bwMode="auto">
          <a:xfrm>
            <a:off x="8027988" y="6308725"/>
            <a:ext cx="184150" cy="366713"/>
          </a:xfrm>
          <a:prstGeom prst="rect">
            <a:avLst/>
          </a:prstGeom>
          <a:noFill/>
          <a:ln w="9525">
            <a:noFill/>
            <a:miter lim="800000"/>
            <a:headEnd/>
            <a:tailEnd/>
          </a:ln>
        </p:spPr>
        <p:txBody>
          <a:bodyPr wrap="none">
            <a:spAutoFit/>
          </a:bodyPr>
          <a:lstStyle/>
          <a:p>
            <a:endParaRPr lang="ru-RU"/>
          </a:p>
        </p:txBody>
      </p:sp>
      <p:pic>
        <p:nvPicPr>
          <p:cNvPr id="50180" name="Picture 8" descr="650_533_fixed"/>
          <p:cNvPicPr>
            <a:picLocks noChangeAspect="1" noChangeArrowheads="1"/>
          </p:cNvPicPr>
          <p:nvPr/>
        </p:nvPicPr>
        <p:blipFill>
          <a:blip r:embed="rId3" cstate="print"/>
          <a:srcRect/>
          <a:stretch>
            <a:fillRect/>
          </a:stretch>
        </p:blipFill>
        <p:spPr bwMode="auto">
          <a:xfrm>
            <a:off x="827088" y="1268413"/>
            <a:ext cx="7632700" cy="5087937"/>
          </a:xfrm>
          <a:prstGeom prst="rect">
            <a:avLst/>
          </a:prstGeom>
          <a:noFill/>
          <a:ln w="9525">
            <a:noFill/>
            <a:miter lim="800000"/>
            <a:headEnd/>
            <a:tailEnd/>
          </a:ln>
        </p:spPr>
      </p:pic>
      <p:sp>
        <p:nvSpPr>
          <p:cNvPr id="50181" name="Text Box 132"/>
          <p:cNvSpPr txBox="1">
            <a:spLocks noChangeArrowheads="1"/>
          </p:cNvSpPr>
          <p:nvPr/>
        </p:nvSpPr>
        <p:spPr bwMode="auto">
          <a:xfrm>
            <a:off x="8027988" y="6308725"/>
            <a:ext cx="1249362" cy="369888"/>
          </a:xfrm>
          <a:prstGeom prst="rect">
            <a:avLst/>
          </a:prstGeom>
          <a:noFill/>
          <a:ln w="9525">
            <a:noFill/>
            <a:miter lim="800000"/>
            <a:headEnd/>
            <a:tailEnd/>
          </a:ln>
        </p:spPr>
        <p:txBody>
          <a:bodyPr wrap="none">
            <a:spAutoFit/>
          </a:bodyPr>
          <a:lstStyle/>
          <a:p>
            <a:r>
              <a:rPr lang="en-US">
                <a:solidFill>
                  <a:srgbClr val="0070C0"/>
                </a:solidFill>
              </a:rPr>
              <a:t>IYNC2016</a:t>
            </a:r>
            <a:endParaRPr lang="ru-RU">
              <a:solidFill>
                <a:srgbClr val="0070C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847</TotalTime>
  <Words>1629</Words>
  <Application>Microsoft Office PowerPoint</Application>
  <PresentationFormat>Экран (4:3)</PresentationFormat>
  <Paragraphs>291</Paragraphs>
  <Slides>25</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Слайд 1</vt:lpstr>
      <vt:lpstr>Proposed host city</vt:lpstr>
      <vt:lpstr>  Koltsovo Airport, Ekaterinburg</vt:lpstr>
      <vt:lpstr>Proposed host city</vt:lpstr>
      <vt:lpstr>Proposed host city</vt:lpstr>
      <vt:lpstr>Ekaterinburg hosting experience</vt:lpstr>
      <vt:lpstr>Ekaterinburg hosting experience</vt:lpstr>
      <vt:lpstr>Cultural program</vt:lpstr>
      <vt:lpstr>Cultural program</vt:lpstr>
      <vt:lpstr>Cultural program</vt:lpstr>
      <vt:lpstr>Cultural program</vt:lpstr>
      <vt:lpstr>Fast Reactor Commercialization  in Russia  </vt:lpstr>
      <vt:lpstr>Technical Tours</vt:lpstr>
      <vt:lpstr>BN-800 first critically</vt:lpstr>
      <vt:lpstr>Слайд 15</vt:lpstr>
      <vt:lpstr>First Venue – the basic place</vt:lpstr>
      <vt:lpstr>Second Venue – alternative place</vt:lpstr>
      <vt:lpstr>Technical program</vt:lpstr>
      <vt:lpstr>Слайд 19</vt:lpstr>
      <vt:lpstr>Local organizing committee </vt:lpstr>
      <vt:lpstr>Слайд 21</vt:lpstr>
      <vt:lpstr>Budget</vt:lpstr>
      <vt:lpstr>Sponsorship</vt:lpstr>
      <vt:lpstr>60 Year of First in World Nuclear Power Plant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Товарищ Жуков</dc:creator>
  <cp:lastModifiedBy>Dmitriev</cp:lastModifiedBy>
  <cp:revision>68</cp:revision>
  <dcterms:created xsi:type="dcterms:W3CDTF">2014-06-17T20:59:05Z</dcterms:created>
  <dcterms:modified xsi:type="dcterms:W3CDTF">2014-07-28T05:36:04Z</dcterms:modified>
</cp:coreProperties>
</file>